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05" r:id="rId5"/>
    <p:sldId id="513" r:id="rId6"/>
    <p:sldId id="535" r:id="rId7"/>
    <p:sldId id="536" r:id="rId8"/>
    <p:sldId id="528" r:id="rId9"/>
    <p:sldId id="534" r:id="rId10"/>
    <p:sldId id="527" r:id="rId11"/>
    <p:sldId id="531" r:id="rId12"/>
    <p:sldId id="517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</p:sldIdLst>
  <p:sldSz cx="12192000" cy="6858000"/>
  <p:notesSz cx="7023100" cy="9309100"/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orient="horz" pos="3723">
          <p15:clr>
            <a:srgbClr val="A4A3A4"/>
          </p15:clr>
        </p15:guide>
        <p15:guide id="3" pos="7310">
          <p15:clr>
            <a:srgbClr val="A4A3A4"/>
          </p15:clr>
        </p15:guide>
        <p15:guide id="4" pos="370">
          <p15:clr>
            <a:srgbClr val="A4A3A4"/>
          </p15:clr>
        </p15:guide>
        <p15:guide id="5" pos="3700">
          <p15:clr>
            <a:srgbClr val="A4A3A4"/>
          </p15:clr>
        </p15:guide>
        <p15:guide id="6" pos="3982">
          <p15:clr>
            <a:srgbClr val="A4A3A4"/>
          </p15:clr>
        </p15:guide>
        <p15:guide id="7" pos="3793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3521">
          <p15:clr>
            <a:srgbClr val="A4A3A4"/>
          </p15:clr>
        </p15:guide>
        <p15:guide id="10" pos="4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9"/>
  <p:cmAuthor id="11" name="Eric Holst" initials="EH" lastIdx="1" clrIdx="10"/>
  <p:cmAuthor id="12" name="Eric Holst" initials="EH [2]" lastIdx="1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02" autoAdjust="0"/>
    <p:restoredTop sz="95668" autoAdjust="0"/>
  </p:normalViewPr>
  <p:slideViewPr>
    <p:cSldViewPr snapToGrid="0" snapToObjects="1" showGuides="1">
      <p:cViewPr>
        <p:scale>
          <a:sx n="112" d="100"/>
          <a:sy n="112" d="100"/>
        </p:scale>
        <p:origin x="144" y="200"/>
      </p:cViewPr>
      <p:guideLst>
        <p:guide orient="horz" pos="1117"/>
        <p:guide orient="horz" pos="3723"/>
        <p:guide pos="7310"/>
        <p:guide pos="370"/>
        <p:guide pos="3700"/>
        <p:guide pos="3982"/>
        <p:guide pos="3793"/>
        <p:guide pos="3840"/>
        <p:guide pos="3521"/>
        <p:guide pos="4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30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7-08-17T19:12:20.249" idx="1">
    <p:pos x="7508" y="1578"/>
    <p:text>JC nach Icon fragen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7-08-17T19:12:20.249" idx="1">
    <p:pos x="7508" y="1578"/>
    <p:text>JC nach Icon fragen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835" cy="466644"/>
          </a:xfrm>
          <a:prstGeom prst="rect">
            <a:avLst/>
          </a:prstGeom>
        </p:spPr>
        <p:txBody>
          <a:bodyPr vert="horz" lIns="90919" tIns="45459" rIns="90919" bIns="4545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628" y="1"/>
            <a:ext cx="3043835" cy="466644"/>
          </a:xfrm>
          <a:prstGeom prst="rect">
            <a:avLst/>
          </a:prstGeom>
        </p:spPr>
        <p:txBody>
          <a:bodyPr vert="horz" lIns="90919" tIns="45459" rIns="90919" bIns="45459" rtlCol="0"/>
          <a:lstStyle>
            <a:lvl1pPr algn="r">
              <a:defRPr sz="1200"/>
            </a:lvl1pPr>
          </a:lstStyle>
          <a:p>
            <a:fld id="{EA1F5DB3-4CE9-43EC-A7C3-DE1DE2466306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456"/>
            <a:ext cx="3043835" cy="466644"/>
          </a:xfrm>
          <a:prstGeom prst="rect">
            <a:avLst/>
          </a:prstGeom>
        </p:spPr>
        <p:txBody>
          <a:bodyPr vert="horz" lIns="90919" tIns="45459" rIns="90919" bIns="4545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628" y="8842456"/>
            <a:ext cx="3043835" cy="466644"/>
          </a:xfrm>
          <a:prstGeom prst="rect">
            <a:avLst/>
          </a:prstGeom>
        </p:spPr>
        <p:txBody>
          <a:bodyPr vert="horz" lIns="90919" tIns="45459" rIns="90919" bIns="45459" rtlCol="0" anchor="b"/>
          <a:lstStyle>
            <a:lvl1pPr algn="r">
              <a:defRPr sz="1200"/>
            </a:lvl1pPr>
          </a:lstStyle>
          <a:p>
            <a:fld id="{15B1D6CA-EFB6-465F-86AE-9D10305E15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20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43343" cy="465455"/>
          </a:xfrm>
          <a:prstGeom prst="rect">
            <a:avLst/>
          </a:prstGeom>
        </p:spPr>
        <p:txBody>
          <a:bodyPr vert="horz" lIns="90919" tIns="45459" rIns="90919" bIns="45459" rtlCol="0"/>
          <a:lstStyle>
            <a:lvl1pPr algn="l">
              <a:defRPr sz="1200">
                <a:latin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0919" tIns="45459" rIns="90919" bIns="45459" rtlCol="0"/>
          <a:lstStyle>
            <a:lvl1pPr algn="r">
              <a:defRPr sz="1200">
                <a:latin typeface="Verdana" pitchFamily="34" charset="0"/>
              </a:defRPr>
            </a:lvl1pPr>
          </a:lstStyle>
          <a:p>
            <a:fld id="{49C750F3-9958-491B-B820-66C9BC82862A}" type="datetimeFigureOut">
              <a:rPr lang="en-GB" smtClean="0"/>
              <a:pPr/>
              <a:t>21/08/2017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19" tIns="45459" rIns="90919" bIns="45459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1" y="4421824"/>
            <a:ext cx="5618480" cy="4189095"/>
          </a:xfrm>
          <a:prstGeom prst="rect">
            <a:avLst/>
          </a:prstGeom>
        </p:spPr>
        <p:txBody>
          <a:bodyPr vert="horz" lIns="90919" tIns="45459" rIns="90919" bIns="4545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030"/>
            <a:ext cx="3043343" cy="465455"/>
          </a:xfrm>
          <a:prstGeom prst="rect">
            <a:avLst/>
          </a:prstGeom>
        </p:spPr>
        <p:txBody>
          <a:bodyPr vert="horz" lIns="90919" tIns="45459" rIns="90919" bIns="45459" rtlCol="0" anchor="b"/>
          <a:lstStyle>
            <a:lvl1pPr algn="l">
              <a:defRPr sz="1200">
                <a:latin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0919" tIns="45459" rIns="90919" bIns="45459" rtlCol="0" anchor="b"/>
          <a:lstStyle>
            <a:lvl1pPr algn="r">
              <a:defRPr sz="1200">
                <a:latin typeface="Verdana" pitchFamily="34" charset="0"/>
              </a:defRPr>
            </a:lvl1pPr>
          </a:lstStyle>
          <a:p>
            <a:fld id="{FF9FC856-20BB-4456-90D7-D0CE2A2C5B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37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FC856-20BB-4456-90D7-D0CE2A2C5B97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56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 txBox="1">
            <a:spLocks/>
          </p:cNvSpPr>
          <p:nvPr userDrawn="1"/>
        </p:nvSpPr>
        <p:spPr>
          <a:xfrm>
            <a:off x="143934" y="142560"/>
            <a:ext cx="11902017" cy="6208183"/>
          </a:xfrm>
          <a:prstGeom prst="rect">
            <a:avLst/>
          </a:prstGeom>
          <a:solidFill>
            <a:schemeClr val="accent1"/>
          </a:solidFill>
        </p:spPr>
        <p:txBody>
          <a:bodyPr vert="horz" lIns="432000" tIns="336000" rIns="120000" bIns="0" rtlCol="0" anchor="t" anchorCtr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3830186"/>
            <a:ext cx="6331733" cy="692667"/>
          </a:xfrm>
          <a:blipFill>
            <a:blip r:embed="rId2"/>
            <a:stretch>
              <a:fillRect/>
            </a:stretch>
          </a:blipFill>
        </p:spPr>
        <p:txBody>
          <a:bodyPr wrap="none" lIns="0" tIns="180000" rIns="0" bIns="0" anchor="t" anchorCtr="0">
            <a:spAutoFit/>
          </a:bodyPr>
          <a:lstStyle>
            <a:lvl1pPr>
              <a:lnSpc>
                <a:spcPct val="83000"/>
              </a:lnSpc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Insert title, one line only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726" y="4618038"/>
            <a:ext cx="6364287" cy="561975"/>
          </a:xfrm>
        </p:spPr>
        <p:txBody>
          <a:bodyPr wrap="square" lIns="25200" tIns="0" rIns="0" bIns="0">
            <a:noAutofit/>
          </a:bodyPr>
          <a:lstStyle>
            <a:lvl1pPr marL="0" indent="0" algn="l">
              <a:buNone/>
              <a:defRPr sz="1800" spc="53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pic>
        <p:nvPicPr>
          <p:cNvPr id="1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14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180013"/>
            <a:ext cx="6361113" cy="210383"/>
          </a:xfrm>
        </p:spPr>
        <p:txBody>
          <a:bodyPr lIns="324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5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5405085"/>
            <a:ext cx="6361112" cy="208800"/>
          </a:xfrm>
        </p:spPr>
        <p:txBody>
          <a:bodyPr lIns="324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43933" y="146051"/>
            <a:ext cx="11902017" cy="6208183"/>
          </a:xfrm>
          <a:prstGeom prst="rect">
            <a:avLst/>
          </a:prstGeom>
          <a:solidFill>
            <a:srgbClr val="E1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0" y="1457326"/>
            <a:ext cx="10994400" cy="448151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72400" y="423334"/>
            <a:ext cx="9161332" cy="82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43933" y="146051"/>
            <a:ext cx="11902017" cy="6208183"/>
          </a:xfrm>
          <a:prstGeom prst="rect">
            <a:avLst/>
          </a:prstGeom>
          <a:solidFill>
            <a:srgbClr val="E1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1457325"/>
            <a:ext cx="5271813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457325"/>
            <a:ext cx="5269335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72400" y="423334"/>
            <a:ext cx="9165325" cy="82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791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I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43933" y="146051"/>
            <a:ext cx="11852829" cy="6208183"/>
          </a:xfrm>
          <a:prstGeom prst="rect">
            <a:avLst/>
          </a:prstGeom>
          <a:solidFill>
            <a:srgbClr val="E1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94000" y="1458000"/>
            <a:ext cx="5271813" cy="552789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2014946"/>
            <a:ext cx="5271813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2014945"/>
            <a:ext cx="5271000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458000"/>
            <a:ext cx="5271000" cy="552364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63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43933" y="144000"/>
            <a:ext cx="11902017" cy="6208183"/>
          </a:xfrm>
          <a:prstGeom prst="rect">
            <a:avLst/>
          </a:prstGeom>
          <a:solidFill>
            <a:srgbClr val="E1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0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33" name="Text Placeholder 2"/>
          <p:cNvSpPr>
            <a:spLocks noGrp="1"/>
          </p:cNvSpPr>
          <p:nvPr>
            <p:ph type="body" idx="13"/>
          </p:nvPr>
        </p:nvSpPr>
        <p:spPr>
          <a:xfrm>
            <a:off x="596900" y="1458000"/>
            <a:ext cx="3362400" cy="47541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1"/>
          </p:nvPr>
        </p:nvSpPr>
        <p:spPr>
          <a:xfrm>
            <a:off x="593999" y="1936221"/>
            <a:ext cx="3362400" cy="401498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3600" y="1457325"/>
            <a:ext cx="3361975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Content Placeholder 5"/>
          <p:cNvSpPr>
            <a:spLocks noGrp="1"/>
          </p:cNvSpPr>
          <p:nvPr>
            <p:ph sz="half" idx="2"/>
          </p:nvPr>
        </p:nvSpPr>
        <p:spPr>
          <a:xfrm>
            <a:off x="4414838" y="1936211"/>
            <a:ext cx="3360737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231278" y="1457325"/>
            <a:ext cx="3363821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Content Placeholder 7"/>
          <p:cNvSpPr>
            <a:spLocks noGrp="1"/>
          </p:cNvSpPr>
          <p:nvPr>
            <p:ph sz="half" idx="14"/>
          </p:nvPr>
        </p:nvSpPr>
        <p:spPr>
          <a:xfrm>
            <a:off x="8232774" y="1936212"/>
            <a:ext cx="3362325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97600" y="5946775"/>
            <a:ext cx="7177975" cy="150813"/>
          </a:xfrm>
        </p:spPr>
        <p:txBody>
          <a:bodyPr tIns="18000"/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232775" y="1356567"/>
            <a:ext cx="33648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414838" y="1356567"/>
            <a:ext cx="33607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594000" y="1356567"/>
            <a:ext cx="336046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824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933" y="144000"/>
            <a:ext cx="11902017" cy="620818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0" y="1457326"/>
            <a:ext cx="10994400" cy="44958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72400" y="423334"/>
            <a:ext cx="9165325" cy="82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94000" y="1356567"/>
            <a:ext cx="110016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42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43933" y="144000"/>
            <a:ext cx="11902017" cy="620818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1457325"/>
            <a:ext cx="5271813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457325"/>
            <a:ext cx="5270999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8841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I 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43933" y="144000"/>
            <a:ext cx="11902017" cy="620818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94000" y="1458000"/>
            <a:ext cx="5271813" cy="552789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2014946"/>
            <a:ext cx="5271813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2014945"/>
            <a:ext cx="5270999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458000"/>
            <a:ext cx="5270999" cy="552364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865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43933" y="121698"/>
            <a:ext cx="11902017" cy="620818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idx="13"/>
          </p:nvPr>
        </p:nvSpPr>
        <p:spPr>
          <a:xfrm>
            <a:off x="594000" y="1458000"/>
            <a:ext cx="3362400" cy="47541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1"/>
          </p:nvPr>
        </p:nvSpPr>
        <p:spPr>
          <a:xfrm>
            <a:off x="593999" y="1936221"/>
            <a:ext cx="3362400" cy="401498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4837" y="1457325"/>
            <a:ext cx="3360739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half" idx="2"/>
          </p:nvPr>
        </p:nvSpPr>
        <p:spPr>
          <a:xfrm>
            <a:off x="4414838" y="1936211"/>
            <a:ext cx="3360738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234013" y="1457325"/>
            <a:ext cx="3363586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7"/>
          <p:cNvSpPr>
            <a:spLocks noGrp="1"/>
          </p:cNvSpPr>
          <p:nvPr>
            <p:ph sz="half" idx="14"/>
          </p:nvPr>
        </p:nvSpPr>
        <p:spPr>
          <a:xfrm>
            <a:off x="8234013" y="1936212"/>
            <a:ext cx="3363585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97600" y="5946775"/>
            <a:ext cx="7177975" cy="150813"/>
          </a:xfrm>
        </p:spPr>
        <p:txBody>
          <a:bodyPr tIns="18000"/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232775" y="1356567"/>
            <a:ext cx="336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413600" y="1356567"/>
            <a:ext cx="336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94000" y="1356567"/>
            <a:ext cx="336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605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on colou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7640" y="143999"/>
            <a:ext cx="5878235" cy="6209999"/>
          </a:xfrm>
          <a:solidFill>
            <a:schemeClr val="accent1"/>
          </a:solidFill>
        </p:spPr>
        <p:txBody>
          <a:bodyPr lIns="417600" tIns="518400" rIns="453600" bIns="4399200" anchor="t" anchorCtr="0"/>
          <a:lstStyle>
            <a:lvl1pPr>
              <a:defRPr sz="2800" cap="none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6595200" y="1744923"/>
            <a:ext cx="4999900" cy="42002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4001" y="143999"/>
            <a:ext cx="5877387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3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colour and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65852" y="143999"/>
            <a:ext cx="5881049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4" y="143999"/>
            <a:ext cx="5876924" cy="6209999"/>
          </a:xfrm>
          <a:solidFill>
            <a:schemeClr val="accent1"/>
          </a:solidFill>
        </p:spPr>
        <p:txBody>
          <a:bodyPr lIns="453600" tIns="518400" rIns="453600" bIns="4399200" anchor="t" anchorCtr="0"/>
          <a:lstStyle>
            <a:lvl1pPr>
              <a:defRPr sz="2800" cap="none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596901" y="1746000"/>
            <a:ext cx="4973886" cy="41991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58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975600"/>
            <a:ext cx="11901534" cy="1440000"/>
          </a:xfrm>
          <a:blipFill>
            <a:blip r:embed="rId2"/>
            <a:stretch>
              <a:fillRect/>
            </a:stretch>
          </a:blipFill>
        </p:spPr>
        <p:txBody>
          <a:bodyPr wrap="square" lIns="471600" tIns="795600" rIns="3222000" bIns="0">
            <a:noAutofit/>
          </a:bodyPr>
          <a:lstStyle>
            <a:lvl1pPr marL="0" indent="0" algn="l">
              <a:buNone/>
              <a:defRPr sz="1400" cap="all" spc="53" baseline="0">
                <a:noFill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1245600"/>
            <a:ext cx="4758941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2008800"/>
            <a:ext cx="63611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399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on colour (light blu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7640" y="143999"/>
            <a:ext cx="5878235" cy="6209999"/>
          </a:xfrm>
          <a:solidFill>
            <a:srgbClr val="E1F2F7"/>
          </a:solidFill>
        </p:spPr>
        <p:txBody>
          <a:bodyPr lIns="417600" tIns="518400" rIns="453600" bIns="4399200" anchor="t" anchorCtr="0"/>
          <a:lstStyle>
            <a:lvl1pPr>
              <a:defRPr sz="280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6595200" y="1744923"/>
            <a:ext cx="4999900" cy="42002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4001" y="143999"/>
            <a:ext cx="5877387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3308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colour and picture (light blu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65852" y="143999"/>
            <a:ext cx="5881049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4" y="143999"/>
            <a:ext cx="5876924" cy="6209999"/>
          </a:xfrm>
          <a:solidFill>
            <a:srgbClr val="E1F2F7"/>
          </a:solidFill>
        </p:spPr>
        <p:txBody>
          <a:bodyPr lIns="453600" tIns="518400" rIns="453600" bIns="4399200" anchor="t" anchorCtr="0"/>
          <a:lstStyle>
            <a:lvl1pPr>
              <a:defRPr sz="280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596901" y="1746000"/>
            <a:ext cx="4971486" cy="4199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25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on colour (gre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7640" y="143999"/>
            <a:ext cx="5878235" cy="6209999"/>
          </a:xfrm>
          <a:solidFill>
            <a:srgbClr val="EDEDED"/>
          </a:solidFill>
        </p:spPr>
        <p:txBody>
          <a:bodyPr lIns="417600" tIns="518400" rIns="453600" bIns="4399200" anchor="t" anchorCtr="0"/>
          <a:lstStyle>
            <a:lvl1pPr>
              <a:defRPr sz="280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6595200" y="1744923"/>
            <a:ext cx="4999900" cy="42002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4001" y="143999"/>
            <a:ext cx="5877387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816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colour and picturePicture and text on colour (gre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65852" y="143999"/>
            <a:ext cx="5881049" cy="6210000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4" y="143999"/>
            <a:ext cx="5876924" cy="6209999"/>
          </a:xfrm>
          <a:solidFill>
            <a:srgbClr val="EDEDED"/>
          </a:solidFill>
        </p:spPr>
        <p:txBody>
          <a:bodyPr lIns="453600" tIns="518400" rIns="453600" bIns="4399200" anchor="t" anchorCtr="0"/>
          <a:lstStyle>
            <a:lvl1pPr>
              <a:defRPr sz="280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596901" y="1746000"/>
            <a:ext cx="4973886" cy="4199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742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3" y="143999"/>
            <a:ext cx="11902075" cy="6209999"/>
          </a:xfrm>
          <a:solidFill>
            <a:schemeClr val="accent4"/>
          </a:solidFill>
        </p:spPr>
        <p:txBody>
          <a:bodyPr lIns="414000" tIns="0" rIns="414000" bIns="0" anchor="ctr" anchorCtr="0"/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93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41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4" y="143999"/>
            <a:ext cx="5876924" cy="6209999"/>
          </a:xfrm>
          <a:solidFill>
            <a:schemeClr val="accent4"/>
          </a:solidFill>
        </p:spPr>
        <p:txBody>
          <a:bodyPr lIns="414000" tIns="0" rIns="414000" bIns="0" anchor="ctr" anchorCtr="0"/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65850" y="144000"/>
            <a:ext cx="5881051" cy="6202825"/>
          </a:xfrm>
        </p:spPr>
        <p:txBody>
          <a:bodyPr tIns="1116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30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389" y="143999"/>
            <a:ext cx="5882149" cy="6209999"/>
          </a:xfrm>
          <a:solidFill>
            <a:schemeClr val="accent4"/>
          </a:solidFill>
        </p:spPr>
        <p:txBody>
          <a:bodyPr lIns="414000" tIns="504000" rIns="414000" bIns="504000" anchor="ctr" anchorCtr="0"/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4001" y="144000"/>
            <a:ext cx="5877387" cy="6202825"/>
          </a:xfrm>
        </p:spPr>
        <p:txBody>
          <a:bodyPr tIns="11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8" name="Placeholder logo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421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 colour"/>
          <p:cNvSpPr txBox="1">
            <a:spLocks/>
          </p:cNvSpPr>
          <p:nvPr userDrawn="1"/>
        </p:nvSpPr>
        <p:spPr>
          <a:xfrm>
            <a:off x="144527" y="144000"/>
            <a:ext cx="11902017" cy="6208183"/>
          </a:xfrm>
          <a:prstGeom prst="rect">
            <a:avLst/>
          </a:prstGeom>
          <a:solidFill>
            <a:schemeClr val="accent4"/>
          </a:solidFill>
        </p:spPr>
        <p:txBody>
          <a:bodyPr vert="horz" lIns="432000" tIns="336000" rIns="120000" bIns="0" rtlCol="0" anchor="t" anchorCtr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04" y="689816"/>
            <a:ext cx="9155822" cy="504570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90098" y="1194386"/>
            <a:ext cx="9147628" cy="482014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800" cap="all" spc="53" baseline="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004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934" y="144000"/>
            <a:ext cx="11901600" cy="6210000"/>
          </a:xfrm>
          <a:solidFill>
            <a:schemeClr val="accent5">
              <a:lumMod val="20000"/>
              <a:lumOff val="80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58" y="689815"/>
            <a:ext cx="9146368" cy="767509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060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934" y="144000"/>
            <a:ext cx="11901600" cy="6210000"/>
          </a:xfrm>
          <a:solidFill>
            <a:schemeClr val="accent5">
              <a:lumMod val="20000"/>
              <a:lumOff val="80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7599" y="1458000"/>
            <a:ext cx="3566413" cy="2452907"/>
          </a:xfrm>
          <a:solidFill>
            <a:schemeClr val="bg1">
              <a:alpha val="60000"/>
            </a:schemeClr>
          </a:solidFill>
        </p:spPr>
        <p:txBody>
          <a:bodyPr wrap="square" lIns="237600" tIns="396000" rIns="237600" bIns="180000" anchor="t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4715" y="1703768"/>
            <a:ext cx="3034800" cy="72000"/>
          </a:xfrm>
          <a:solidFill>
            <a:schemeClr val="accent1"/>
          </a:solidFill>
        </p:spPr>
        <p:txBody>
          <a:bodyPr wrap="square" lIns="633600" tIns="961200" rIns="1944000" bIns="0">
            <a:noAutofit/>
          </a:bodyPr>
          <a:lstStyle>
            <a:lvl1pPr marL="0" indent="0" algn="l">
              <a:buNone/>
              <a:defRPr sz="1400" spc="53" baseline="0">
                <a:noFill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20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021200"/>
            <a:ext cx="11905200" cy="144000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noFill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01302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05800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394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93" y="423334"/>
            <a:ext cx="9185146" cy="82612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94000" y="1356567"/>
            <a:ext cx="110016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813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 colour"/>
          <p:cNvSpPr txBox="1">
            <a:spLocks/>
          </p:cNvSpPr>
          <p:nvPr userDrawn="1"/>
        </p:nvSpPr>
        <p:spPr>
          <a:xfrm>
            <a:off x="143934" y="144000"/>
            <a:ext cx="11902017" cy="6208183"/>
          </a:xfrm>
          <a:prstGeom prst="rect">
            <a:avLst/>
          </a:prstGeom>
          <a:solidFill>
            <a:schemeClr val="accent1"/>
          </a:solidFill>
        </p:spPr>
        <p:txBody>
          <a:bodyPr vert="horz" lIns="432000" tIns="336000" rIns="120000" bIns="0" rtlCol="0" anchor="t" anchorCtr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6393" y="423334"/>
            <a:ext cx="9185146" cy="826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520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 colour"/>
          <p:cNvSpPr txBox="1">
            <a:spLocks/>
          </p:cNvSpPr>
          <p:nvPr userDrawn="1"/>
        </p:nvSpPr>
        <p:spPr>
          <a:xfrm>
            <a:off x="143934" y="144000"/>
            <a:ext cx="11902017" cy="6208183"/>
          </a:xfrm>
          <a:prstGeom prst="rect">
            <a:avLst/>
          </a:prstGeom>
          <a:solidFill>
            <a:schemeClr val="accent5"/>
          </a:solidFill>
        </p:spPr>
        <p:txBody>
          <a:bodyPr vert="horz" lIns="432000" tIns="336000" rIns="120000" bIns="0" rtlCol="0" anchor="t" anchorCtr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6393" y="423334"/>
            <a:ext cx="9185146" cy="826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20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n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43933" y="146051"/>
            <a:ext cx="11902017" cy="62081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93" y="423334"/>
            <a:ext cx="8269157" cy="826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4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n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ur"/>
          <p:cNvSpPr/>
          <p:nvPr userDrawn="1"/>
        </p:nvSpPr>
        <p:spPr>
          <a:xfrm>
            <a:off x="143933" y="146051"/>
            <a:ext cx="11902017" cy="6208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93" y="423334"/>
            <a:ext cx="8269157" cy="826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921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934" y="144000"/>
            <a:ext cx="11901600" cy="6210000"/>
          </a:xfrm>
          <a:solidFill>
            <a:schemeClr val="accent5">
              <a:lumMod val="20000"/>
              <a:lumOff val="80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44463" y="1457325"/>
            <a:ext cx="11903075" cy="379316"/>
          </a:xfrm>
          <a:solidFill>
            <a:schemeClr val="accent1"/>
          </a:solidFill>
        </p:spPr>
        <p:txBody>
          <a:bodyPr wrap="square" lIns="612000" tIns="72000" rIns="612000" bIns="72000" anchor="ctr" anchorCtr="0">
            <a:spAutoFit/>
          </a:bodyPr>
          <a:lstStyle>
            <a:lvl1pPr>
              <a:defRPr sz="16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LD_PresentationTitle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72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602872"/>
            <a:ext cx="11901534" cy="1674000"/>
          </a:xfrm>
          <a:blipFill>
            <a:blip r:embed="rId2"/>
            <a:stretch>
              <a:fillRect/>
            </a:stretch>
          </a:blipFill>
        </p:spPr>
        <p:txBody>
          <a:bodyPr wrap="square" lIns="471600" tIns="7956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750949"/>
            <a:ext cx="4758941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1" y="1786297"/>
            <a:ext cx="6361112" cy="171985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972972"/>
            <a:ext cx="63611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46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602872"/>
            <a:ext cx="11901534" cy="1674000"/>
          </a:xfrm>
          <a:blipFill>
            <a:blip r:embed="rId2"/>
            <a:stretch>
              <a:fillRect/>
            </a:stretch>
          </a:blipFill>
        </p:spPr>
        <p:txBody>
          <a:bodyPr wrap="square" lIns="471600" tIns="7956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750949"/>
            <a:ext cx="4758941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1" y="1786297"/>
            <a:ext cx="6361112" cy="171985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972972"/>
            <a:ext cx="63611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4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3999"/>
            <a:ext cx="11903538" cy="4567115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517220"/>
            <a:ext cx="11903538" cy="182643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wrap="square" lIns="471600" tIns="9396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3726" y="4808012"/>
            <a:ext cx="4762816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7601" y="5824781"/>
            <a:ext cx="6360412" cy="17312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1" y="6012593"/>
            <a:ext cx="63604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27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237038"/>
            <a:ext cx="11903538" cy="170815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88400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42602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0" y="5612842"/>
            <a:ext cx="6361113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794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602872"/>
            <a:ext cx="11901534" cy="1674000"/>
          </a:xfrm>
          <a:blipFill>
            <a:blip r:embed="rId2"/>
            <a:stretch>
              <a:fillRect/>
            </a:stretch>
          </a:blipFill>
        </p:spPr>
        <p:txBody>
          <a:bodyPr wrap="square" lIns="471600" tIns="7956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750949"/>
            <a:ext cx="4758941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1" y="1786297"/>
            <a:ext cx="6361112" cy="171985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972972"/>
            <a:ext cx="63611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46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237038"/>
            <a:ext cx="11903538" cy="170815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88400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42602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0" y="5612842"/>
            <a:ext cx="6361113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79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237038"/>
            <a:ext cx="11903538" cy="170815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88400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42602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0" y="5612842"/>
            <a:ext cx="6361113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794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237038"/>
            <a:ext cx="11903538" cy="170815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88400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42602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0" y="5612842"/>
            <a:ext cx="6361113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79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4237038"/>
            <a:ext cx="11903538" cy="1708150"/>
          </a:xfrm>
          <a:blipFill>
            <a:blip r:embed="rId2"/>
            <a:stretch>
              <a:fillRect/>
            </a:stretch>
          </a:blipFill>
        </p:spPr>
        <p:txBody>
          <a:bodyPr wrap="square" lIns="471600" tIns="8064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4388400"/>
            <a:ext cx="4746941" cy="613227"/>
          </a:xfrm>
          <a:blipFill>
            <a:blip r:embed="rId3"/>
            <a:stretch>
              <a:fillRect/>
            </a:stretch>
          </a:blipFill>
        </p:spPr>
        <p:txBody>
          <a:bodyPr wrap="non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0" y="5426020"/>
            <a:ext cx="6361113" cy="172132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0" y="5612842"/>
            <a:ext cx="6361113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794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4000" y="144000"/>
            <a:ext cx="11903538" cy="6210000"/>
          </a:xfrm>
          <a:solidFill>
            <a:schemeClr val="bg1">
              <a:lumMod val="95000"/>
            </a:schemeClr>
          </a:solidFill>
        </p:spPr>
        <p:txBody>
          <a:bodyPr tIns="352800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" y="602872"/>
            <a:ext cx="11901534" cy="1674000"/>
          </a:xfrm>
          <a:blipFill>
            <a:blip r:embed="rId2"/>
            <a:stretch>
              <a:fillRect/>
            </a:stretch>
          </a:blipFill>
        </p:spPr>
        <p:txBody>
          <a:bodyPr wrap="square" lIns="471600" tIns="795600" rIns="3222000" bIns="0">
            <a:noAutofit/>
          </a:bodyPr>
          <a:lstStyle>
            <a:lvl1pPr marL="0" indent="0" algn="l">
              <a:buNone/>
              <a:defRPr sz="1400" cap="all" spc="53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000" y="750949"/>
            <a:ext cx="4758941" cy="613227"/>
          </a:xfrm>
          <a:blipFill>
            <a:blip r:embed="rId3"/>
            <a:stretch>
              <a:fillRect/>
            </a:stretch>
          </a:blipFill>
        </p:spPr>
        <p:txBody>
          <a:bodyPr wrap="square" lIns="0" tIns="144000" rIns="0" bIns="0" anchor="b" anchorCtr="0">
            <a:spAutoFit/>
          </a:bodyPr>
          <a:lstStyle>
            <a:lvl1pPr>
              <a:defRPr sz="32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10572000" y="6094632"/>
            <a:ext cx="1620000" cy="763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LD_Presenter"/>
          <p:cNvSpPr>
            <a:spLocks noGrp="1"/>
          </p:cNvSpPr>
          <p:nvPr>
            <p:ph type="body" sz="quarter" idx="18" hasCustomPrompt="1"/>
          </p:nvPr>
        </p:nvSpPr>
        <p:spPr>
          <a:xfrm>
            <a:off x="596901" y="1786297"/>
            <a:ext cx="6361112" cy="171985"/>
          </a:xfrm>
        </p:spPr>
        <p:txBody>
          <a:bodyPr lIns="21600" anchor="b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Presenter</a:t>
            </a:r>
          </a:p>
        </p:txBody>
      </p:sp>
      <p:sp>
        <p:nvSpPr>
          <p:cNvPr id="14" name="FLD_Lo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972972"/>
            <a:ext cx="6361112" cy="172800"/>
          </a:xfrm>
        </p:spPr>
        <p:txBody>
          <a:bodyPr lIns="21600" anchor="t" anchorCtr="0"/>
          <a:lstStyle>
            <a:lvl1pPr marL="0" indent="0">
              <a:spcBef>
                <a:spcPts val="0"/>
              </a:spcBef>
              <a:buFontTx/>
              <a:buNone/>
              <a:defRPr sz="1100" baseline="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  <a:lvl6pPr marL="0" indent="0">
              <a:spcBef>
                <a:spcPts val="0"/>
              </a:spcBef>
              <a:buNone/>
              <a:defRPr sz="700"/>
            </a:lvl6pPr>
            <a:lvl7pPr marL="0" indent="0">
              <a:spcBef>
                <a:spcPts val="0"/>
              </a:spcBef>
              <a:buNone/>
              <a:defRPr sz="700"/>
            </a:lvl7pPr>
            <a:lvl8pPr marL="0" indent="0">
              <a:spcBef>
                <a:spcPts val="0"/>
              </a:spcBef>
              <a:buNone/>
              <a:defRPr sz="700"/>
            </a:lvl8pPr>
            <a:lvl9pPr marL="0" indent="0">
              <a:spcBef>
                <a:spcPts val="0"/>
              </a:spcBef>
              <a:buNone/>
              <a:defRPr sz="700"/>
            </a:lvl9pPr>
          </a:lstStyle>
          <a:p>
            <a:pPr lvl="0"/>
            <a:r>
              <a:rPr lang="is-IS" dirty="0"/>
              <a:t>Insert Location</a:t>
            </a:r>
          </a:p>
        </p:txBody>
      </p:sp>
      <p:sp>
        <p:nvSpPr>
          <p:cNvPr id="15" name="Date_DateCustomA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LD_PresentationTitle"/>
          <p:cNvSpPr>
            <a:spLocks noGrp="1"/>
          </p:cNvSpPr>
          <p:nvPr>
            <p:ph type="ftr" sz="quarter" idx="2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467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9A5C-66E2-8643-86FE-647DD02F1A22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BB86-15DA-D441-B480-91856712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2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2400" y="423334"/>
            <a:ext cx="9185146" cy="82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0" y="1457326"/>
            <a:ext cx="11001100" cy="448786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1457325"/>
            <a:ext cx="5271813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457325"/>
            <a:ext cx="5270999" cy="448945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476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94000" y="1458000"/>
            <a:ext cx="5271813" cy="552789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00" y="2014946"/>
            <a:ext cx="5271813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2014945"/>
            <a:ext cx="5271000" cy="393182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458000"/>
            <a:ext cx="5270999" cy="552364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324600" y="1356567"/>
            <a:ext cx="5271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594000" y="1356567"/>
            <a:ext cx="52718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229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93999" y="1458000"/>
            <a:ext cx="3363639" cy="47541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"/>
          </p:nvPr>
        </p:nvSpPr>
        <p:spPr>
          <a:xfrm>
            <a:off x="593998" y="1936221"/>
            <a:ext cx="3360465" cy="401498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4839" y="1457325"/>
            <a:ext cx="3362324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4413600" y="1928082"/>
            <a:ext cx="3363563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236299" y="1457325"/>
            <a:ext cx="3360533" cy="475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half" idx="14"/>
          </p:nvPr>
        </p:nvSpPr>
        <p:spPr>
          <a:xfrm>
            <a:off x="8233200" y="1936212"/>
            <a:ext cx="3362400" cy="401499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000"/>
            </a:lvl6pPr>
            <a:lvl7pPr>
              <a:defRPr sz="10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236299" y="1356567"/>
            <a:ext cx="33613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413600" y="1356567"/>
            <a:ext cx="336179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94001" y="5946775"/>
            <a:ext cx="7181395" cy="150813"/>
          </a:xfrm>
        </p:spPr>
        <p:txBody>
          <a:bodyPr tIns="18000"/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  <a:lvl2pPr marL="0" indent="0">
              <a:spcBef>
                <a:spcPts val="0"/>
              </a:spcBef>
              <a:buFontTx/>
              <a:buNone/>
              <a:defRPr sz="700"/>
            </a:lvl2pPr>
            <a:lvl3pPr marL="0" indent="0">
              <a:spcBef>
                <a:spcPts val="0"/>
              </a:spcBef>
              <a:buFontTx/>
              <a:buNone/>
              <a:defRPr sz="700"/>
            </a:lvl3pPr>
            <a:lvl4pPr marL="0" indent="0">
              <a:spcBef>
                <a:spcPts val="0"/>
              </a:spcBef>
              <a:buFontTx/>
              <a:buNone/>
              <a:defRPr sz="700"/>
            </a:lvl4pPr>
            <a:lvl5pPr marL="0" indent="0">
              <a:spcBef>
                <a:spcPts val="0"/>
              </a:spcBef>
              <a:buFontTx/>
              <a:buNone/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94000" y="1356567"/>
            <a:ext cx="33636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0759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43933" y="146051"/>
            <a:ext cx="11902017" cy="6208183"/>
          </a:xfrm>
          <a:prstGeom prst="rect">
            <a:avLst/>
          </a:prstGeom>
          <a:solidFill>
            <a:srgbClr val="E1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"/>
              </a:spcBef>
              <a:spcAft>
                <a:spcPts val="800"/>
              </a:spcAft>
            </a:pP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0" y="1457326"/>
            <a:ext cx="10994400" cy="448151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Date_Date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b="0"/>
              <a:t>|</a:t>
            </a:r>
            <a:r>
              <a:rPr lang="en-GB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72400" y="423334"/>
            <a:ext cx="9161332" cy="82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94000" y="1356567"/>
            <a:ext cx="110016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7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4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ogo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6094632"/>
            <a:ext cx="1620000" cy="76296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401" y="423334"/>
            <a:ext cx="9165324" cy="82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500" y="1458000"/>
            <a:ext cx="11001100" cy="4487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36000" rIns="0" bIns="0" rtlCol="0" anchor="ctr"/>
          <a:lstStyle>
            <a:lvl1pPr algn="l">
              <a:defRPr sz="100" spc="-13" baseline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3"/>
          </p:nvPr>
        </p:nvSpPr>
        <p:spPr>
          <a:xfrm>
            <a:off x="6173346" y="144000"/>
            <a:ext cx="5394315" cy="238583"/>
          </a:xfrm>
          <a:prstGeom prst="rect">
            <a:avLst/>
          </a:prstGeom>
        </p:spPr>
        <p:txBody>
          <a:bodyPr vert="horz" lIns="0" tIns="0" rIns="72000" bIns="0" rtlCol="0" anchor="b" anchorCtr="0"/>
          <a:lstStyle>
            <a:lvl1pPr algn="r">
              <a:defRPr sz="1000" b="0" spc="-13" baseline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7660" y="144000"/>
            <a:ext cx="478884" cy="2385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1" spc="-13" baseline="0">
                <a:solidFill>
                  <a:schemeClr val="accent1"/>
                </a:solidFill>
              </a:defRPr>
            </a:lvl1pPr>
          </a:lstStyle>
          <a:p>
            <a:r>
              <a:rPr lang="en-GB" b="0" dirty="0"/>
              <a:t>|</a:t>
            </a:r>
            <a:r>
              <a:rPr lang="en-GB" dirty="0"/>
              <a:t> </a:t>
            </a:r>
            <a:fld id="{161BE2EA-AEDB-4948-88E1-594E5C4BF48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id" hidden="1"/>
          <p:cNvGrpSpPr/>
          <p:nvPr userDrawn="1"/>
        </p:nvGrpSpPr>
        <p:grpSpPr>
          <a:xfrm>
            <a:off x="0" y="-1"/>
            <a:ext cx="12190544" cy="6858464"/>
            <a:chOff x="0" y="-1"/>
            <a:chExt cx="12190544" cy="6858464"/>
          </a:xfrm>
        </p:grpSpPr>
        <p:sp>
          <p:nvSpPr>
            <p:cNvPr id="42" name="Rektangel 147"/>
            <p:cNvSpPr/>
            <p:nvPr userDrawn="1"/>
          </p:nvSpPr>
          <p:spPr>
            <a:xfrm>
              <a:off x="594000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3" name="Rektangel 174"/>
            <p:cNvSpPr/>
            <p:nvPr userDrawn="1"/>
          </p:nvSpPr>
          <p:spPr>
            <a:xfrm>
              <a:off x="1517891" y="3310657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4" name="Rektangel 176"/>
            <p:cNvSpPr/>
            <p:nvPr userDrawn="1"/>
          </p:nvSpPr>
          <p:spPr>
            <a:xfrm>
              <a:off x="2448982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5" name="Rektangel 178"/>
            <p:cNvSpPr/>
            <p:nvPr userDrawn="1"/>
          </p:nvSpPr>
          <p:spPr>
            <a:xfrm>
              <a:off x="3380073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6" name="Rektangel 180"/>
            <p:cNvSpPr/>
            <p:nvPr userDrawn="1"/>
          </p:nvSpPr>
          <p:spPr>
            <a:xfrm>
              <a:off x="4311164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7" name="Rektangel 182"/>
            <p:cNvSpPr/>
            <p:nvPr userDrawn="1"/>
          </p:nvSpPr>
          <p:spPr>
            <a:xfrm>
              <a:off x="5242255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8" name="Rektangel 184"/>
            <p:cNvSpPr/>
            <p:nvPr userDrawn="1"/>
          </p:nvSpPr>
          <p:spPr>
            <a:xfrm>
              <a:off x="6173346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49" name="Rektangel 186"/>
            <p:cNvSpPr/>
            <p:nvPr userDrawn="1"/>
          </p:nvSpPr>
          <p:spPr>
            <a:xfrm>
              <a:off x="7104437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50" name="Rektangel 188"/>
            <p:cNvSpPr/>
            <p:nvPr userDrawn="1"/>
          </p:nvSpPr>
          <p:spPr>
            <a:xfrm>
              <a:off x="8035528" y="516413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51" name="Rektangel 190"/>
            <p:cNvSpPr/>
            <p:nvPr userDrawn="1"/>
          </p:nvSpPr>
          <p:spPr>
            <a:xfrm>
              <a:off x="8966619" y="1458000"/>
              <a:ext cx="784800" cy="7803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52" name="Rektangel 192"/>
            <p:cNvSpPr/>
            <p:nvPr userDrawn="1"/>
          </p:nvSpPr>
          <p:spPr>
            <a:xfrm>
              <a:off x="9897710" y="2383916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53" name="Rektangel 194"/>
            <p:cNvSpPr/>
            <p:nvPr userDrawn="1"/>
          </p:nvSpPr>
          <p:spPr>
            <a:xfrm>
              <a:off x="10810800" y="4237398"/>
              <a:ext cx="784800" cy="7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a-DK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GB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1"/>
              <a:ext cx="144000" cy="144463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da-DK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2046544" y="6714000"/>
              <a:ext cx="144000" cy="144463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da-DK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701" r:id="rId3"/>
    <p:sldLayoutId id="2147483702" r:id="rId4"/>
    <p:sldLayoutId id="2147483650" r:id="rId5"/>
    <p:sldLayoutId id="2147483713" r:id="rId6"/>
    <p:sldLayoutId id="2147483704" r:id="rId7"/>
    <p:sldLayoutId id="2147483707" r:id="rId8"/>
    <p:sldLayoutId id="2147483718" r:id="rId9"/>
    <p:sldLayoutId id="2147483727" r:id="rId10"/>
    <p:sldLayoutId id="2147483719" r:id="rId11"/>
    <p:sldLayoutId id="2147483720" r:id="rId12"/>
    <p:sldLayoutId id="2147483721" r:id="rId13"/>
    <p:sldLayoutId id="2147483723" r:id="rId14"/>
    <p:sldLayoutId id="2147483724" r:id="rId15"/>
    <p:sldLayoutId id="2147483725" r:id="rId16"/>
    <p:sldLayoutId id="2147483726" r:id="rId17"/>
    <p:sldLayoutId id="2147483693" r:id="rId18"/>
    <p:sldLayoutId id="2147483694" r:id="rId19"/>
    <p:sldLayoutId id="2147483728" r:id="rId20"/>
    <p:sldLayoutId id="2147483729" r:id="rId21"/>
    <p:sldLayoutId id="2147483730" r:id="rId22"/>
    <p:sldLayoutId id="2147483731" r:id="rId23"/>
    <p:sldLayoutId id="2147483706" r:id="rId24"/>
    <p:sldLayoutId id="2147483696" r:id="rId25"/>
    <p:sldLayoutId id="2147483697" r:id="rId26"/>
    <p:sldLayoutId id="2147483691" r:id="rId27"/>
    <p:sldLayoutId id="2147483692" r:id="rId28"/>
    <p:sldLayoutId id="2147483695" r:id="rId29"/>
    <p:sldLayoutId id="2147483661" r:id="rId30"/>
    <p:sldLayoutId id="2147483703" r:id="rId31"/>
    <p:sldLayoutId id="2147483672" r:id="rId32"/>
    <p:sldLayoutId id="2147483705" r:id="rId33"/>
    <p:sldLayoutId id="2147483668" r:id="rId34"/>
    <p:sldLayoutId id="2147483666" r:id="rId35"/>
    <p:sldLayoutId id="2147483655" r:id="rId36"/>
    <p:sldLayoutId id="2147483698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</p:sldLayoutIdLst>
  <p:hf hdr="0" ftr="0" dt="0"/>
  <p:txStyles>
    <p:titleStyle>
      <a:lvl1pPr algn="l" defTabSz="1219170" rtl="0" eaLnBrk="1" latinLnBrk="0" hangingPunct="1">
        <a:lnSpc>
          <a:spcPct val="95000"/>
        </a:lnSpc>
        <a:spcBef>
          <a:spcPct val="0"/>
        </a:spcBef>
        <a:buNone/>
        <a:defRPr sz="2800" kern="1200" spc="-1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1219170" rtl="0" eaLnBrk="1" latinLnBrk="0" hangingPunct="1">
        <a:spcBef>
          <a:spcPts val="800"/>
        </a:spcBef>
        <a:spcAft>
          <a:spcPts val="0"/>
        </a:spcAft>
        <a:buSzPct val="80000"/>
        <a:buFont typeface="Arial" pitchFamily="34" charset="0"/>
        <a:buChar char="•"/>
        <a:defRPr sz="1800" kern="1200" spc="-13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1219170" rtl="0" eaLnBrk="1" latinLnBrk="0" hangingPunct="1">
        <a:spcBef>
          <a:spcPts val="800"/>
        </a:spcBef>
        <a:spcAft>
          <a:spcPts val="0"/>
        </a:spcAft>
        <a:buSzPct val="80000"/>
        <a:buFont typeface="Arial" pitchFamily="34" charset="0"/>
        <a:buChar char="•"/>
        <a:defRPr sz="1600" kern="1200" spc="-13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1219170" rtl="0" eaLnBrk="1" latinLnBrk="0" hangingPunct="1">
        <a:spcBef>
          <a:spcPts val="800"/>
        </a:spcBef>
        <a:spcAft>
          <a:spcPts val="0"/>
        </a:spcAft>
        <a:buSzPct val="80000"/>
        <a:buFont typeface="Arial" pitchFamily="34" charset="0"/>
        <a:buChar char="•"/>
        <a:defRPr sz="1600" kern="1200" spc="-13" baseline="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1219170" rtl="0" eaLnBrk="1" latinLnBrk="0" hangingPunct="1">
        <a:spcBef>
          <a:spcPts val="800"/>
        </a:spcBef>
        <a:spcAft>
          <a:spcPts val="0"/>
        </a:spcAft>
        <a:buSzPct val="80000"/>
        <a:buFont typeface="Arial" pitchFamily="34" charset="0"/>
        <a:buChar char="•"/>
        <a:defRPr sz="1600" kern="1200" spc="-13" baseline="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1219170" rtl="0" eaLnBrk="1" latinLnBrk="0" hangingPunct="1">
        <a:spcBef>
          <a:spcPts val="800"/>
        </a:spcBef>
        <a:spcAft>
          <a:spcPts val="0"/>
        </a:spcAft>
        <a:buSzPct val="80000"/>
        <a:buFont typeface="Arial" pitchFamily="34" charset="0"/>
        <a:buChar char="•"/>
        <a:defRPr sz="1600" kern="1200" spc="-13" baseline="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16000" algn="l" defTabSz="1219170" rtl="0" eaLnBrk="1" latinLnBrk="0" hangingPunct="1"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1219170" rtl="0" eaLnBrk="1" latinLnBrk="0" hangingPunct="1"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1219170" rtl="0" eaLnBrk="1" latinLnBrk="0" hangingPunct="1"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1219170" rtl="0" eaLnBrk="1" latinLnBrk="0" hangingPunct="1"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74" userDrawn="1">
          <p15:clr>
            <a:srgbClr val="F26B43"/>
          </p15:clr>
        </p15:guide>
        <p15:guide id="3" pos="868" userDrawn="1">
          <p15:clr>
            <a:srgbClr val="F26B43"/>
          </p15:clr>
        </p15:guide>
        <p15:guide id="4" orient="horz" pos="3253" userDrawn="1">
          <p15:clr>
            <a:srgbClr val="F26B43"/>
          </p15:clr>
        </p15:guide>
        <p15:guide id="5" orient="horz" pos="3745" userDrawn="1">
          <p15:clr>
            <a:srgbClr val="F26B43"/>
          </p15:clr>
        </p15:guide>
        <p15:guide id="6" pos="959" userDrawn="1">
          <p15:clr>
            <a:srgbClr val="F26B43"/>
          </p15:clr>
        </p15:guide>
        <p15:guide id="7" pos="1453" userDrawn="1">
          <p15:clr>
            <a:srgbClr val="F26B43"/>
          </p15:clr>
        </p15:guide>
        <p15:guide id="8" orient="horz" pos="2085" userDrawn="1">
          <p15:clr>
            <a:srgbClr val="F26B43"/>
          </p15:clr>
        </p15:guide>
        <p15:guide id="9" orient="horz" pos="2577" userDrawn="1">
          <p15:clr>
            <a:srgbClr val="F26B43"/>
          </p15:clr>
        </p15:guide>
        <p15:guide id="10" pos="1544" userDrawn="1">
          <p15:clr>
            <a:srgbClr val="F26B43"/>
          </p15:clr>
        </p15:guide>
        <p15:guide id="11" pos="2038" userDrawn="1">
          <p15:clr>
            <a:srgbClr val="F26B43"/>
          </p15:clr>
        </p15:guide>
        <p15:guide id="12" pos="2129" userDrawn="1">
          <p15:clr>
            <a:srgbClr val="F26B43"/>
          </p15:clr>
        </p15:guide>
        <p15:guide id="13" pos="2623" userDrawn="1">
          <p15:clr>
            <a:srgbClr val="F26B43"/>
          </p15:clr>
        </p15:guide>
        <p15:guide id="14" pos="2714" userDrawn="1">
          <p15:clr>
            <a:srgbClr val="F26B43"/>
          </p15:clr>
        </p15:guide>
        <p15:guide id="15" pos="3208" userDrawn="1">
          <p15:clr>
            <a:srgbClr val="F26B43"/>
          </p15:clr>
        </p15:guide>
        <p15:guide id="16" pos="3299" userDrawn="1">
          <p15:clr>
            <a:srgbClr val="F26B43"/>
          </p15:clr>
        </p15:guide>
        <p15:guide id="17" pos="3793" userDrawn="1">
          <p15:clr>
            <a:srgbClr val="F26B43"/>
          </p15:clr>
        </p15:guide>
        <p15:guide id="18" pos="3884" userDrawn="1">
          <p15:clr>
            <a:srgbClr val="F26B43"/>
          </p15:clr>
        </p15:guide>
        <p15:guide id="19" pos="4378" userDrawn="1">
          <p15:clr>
            <a:srgbClr val="F26B43"/>
          </p15:clr>
        </p15:guide>
        <p15:guide id="20" pos="4469" userDrawn="1">
          <p15:clr>
            <a:srgbClr val="F26B43"/>
          </p15:clr>
        </p15:guide>
        <p15:guide id="21" pos="4964" userDrawn="1">
          <p15:clr>
            <a:srgbClr val="F26B43"/>
          </p15:clr>
        </p15:guide>
        <p15:guide id="22" pos="5054" userDrawn="1">
          <p15:clr>
            <a:srgbClr val="F26B43"/>
          </p15:clr>
        </p15:guide>
        <p15:guide id="23" pos="5549" userDrawn="1">
          <p15:clr>
            <a:srgbClr val="F26B43"/>
          </p15:clr>
        </p15:guide>
        <p15:guide id="24" pos="5639" userDrawn="1">
          <p15:clr>
            <a:srgbClr val="F26B43"/>
          </p15:clr>
        </p15:guide>
        <p15:guide id="25" pos="6134" userDrawn="1">
          <p15:clr>
            <a:srgbClr val="F26B43"/>
          </p15:clr>
        </p15:guide>
        <p15:guide id="26" orient="horz" pos="918" userDrawn="1">
          <p15:clr>
            <a:srgbClr val="F26B43"/>
          </p15:clr>
        </p15:guide>
        <p15:guide id="27" orient="horz" pos="1410" userDrawn="1">
          <p15:clr>
            <a:srgbClr val="F26B43"/>
          </p15:clr>
        </p15:guide>
        <p15:guide id="28" pos="6224" userDrawn="1">
          <p15:clr>
            <a:srgbClr val="F26B43"/>
          </p15:clr>
        </p15:guide>
        <p15:guide id="29" pos="6719" userDrawn="1">
          <p15:clr>
            <a:srgbClr val="F26B43"/>
          </p15:clr>
        </p15:guide>
        <p15:guide id="30" orient="horz" pos="1501" userDrawn="1">
          <p15:clr>
            <a:srgbClr val="F26B43"/>
          </p15:clr>
        </p15:guide>
        <p15:guide id="31" orient="horz" pos="1993" userDrawn="1">
          <p15:clr>
            <a:srgbClr val="F26B43"/>
          </p15:clr>
        </p15:guide>
        <p15:guide id="32" pos="6809" userDrawn="1">
          <p15:clr>
            <a:srgbClr val="F26B43"/>
          </p15:clr>
        </p15:guide>
        <p15:guide id="33" pos="7304" userDrawn="1">
          <p15:clr>
            <a:srgbClr val="F26B43"/>
          </p15:clr>
        </p15:guide>
        <p15:guide id="34" orient="horz" pos="2669" userDrawn="1">
          <p15:clr>
            <a:srgbClr val="F26B43"/>
          </p15:clr>
        </p15:guide>
        <p15:guide id="35" orient="horz" pos="3161" userDrawn="1">
          <p15:clr>
            <a:srgbClr val="F26B43"/>
          </p15:clr>
        </p15:guide>
        <p15:guide id="36" pos="7588" userDrawn="1">
          <p15:clr>
            <a:srgbClr val="A4A3A4"/>
          </p15:clr>
        </p15:guide>
        <p15:guide id="38" orient="horz" pos="4229" userDrawn="1">
          <p15:clr>
            <a:srgbClr val="A4A3A4"/>
          </p15:clr>
        </p15:guide>
        <p15:guide id="39" pos="90" userDrawn="1">
          <p15:clr>
            <a:srgbClr val="A4A3A4"/>
          </p15:clr>
        </p15:guide>
        <p15:guide id="41" orient="horz" pos="90" userDrawn="1">
          <p15:clr>
            <a:srgbClr val="A4A3A4"/>
          </p15:clr>
        </p15:guide>
        <p15:guide id="42" pos="3840" userDrawn="1">
          <p15:clr>
            <a:srgbClr val="A4A3A4"/>
          </p15:clr>
        </p15:guide>
        <p15:guide id="43" pos="3695" userDrawn="1">
          <p15:clr>
            <a:srgbClr val="A4A3A4"/>
          </p15:clr>
        </p15:guide>
        <p15:guide id="44" pos="3984" userDrawn="1">
          <p15:clr>
            <a:srgbClr val="A4A3A4"/>
          </p15:clr>
        </p15:guide>
        <p15:guide id="45" orient="horz" pos="2333" userDrawn="1">
          <p15:clr>
            <a:srgbClr val="A4A3A4"/>
          </p15:clr>
        </p15:guide>
        <p15:guide id="46" pos="2491" userDrawn="1">
          <p15:clr>
            <a:srgbClr val="A4A3A4"/>
          </p15:clr>
        </p15:guide>
        <p15:guide id="47" pos="2781" userDrawn="1">
          <p15:clr>
            <a:srgbClr val="A4A3A4"/>
          </p15:clr>
        </p15:guide>
        <p15:guide id="48" pos="5186" userDrawn="1">
          <p15:clr>
            <a:srgbClr val="A4A3A4"/>
          </p15:clr>
        </p15:guide>
        <p15:guide id="49" pos="489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1" y="266554"/>
            <a:ext cx="11903536" cy="620967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001" y="972853"/>
            <a:ext cx="11901534" cy="1440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94000" y="1245600"/>
            <a:ext cx="5282925" cy="613227"/>
          </a:xfrm>
        </p:spPr>
        <p:txBody>
          <a:bodyPr/>
          <a:lstStyle/>
          <a:p>
            <a:r>
              <a:rPr lang="en-GB" dirty="0"/>
              <a:t>A.P. MOLLER - MAERSK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University of Copenhagen – Blockchain Summer School - 2017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b="0" dirty="0"/>
              <a:t>|</a:t>
            </a:r>
            <a:r>
              <a:rPr lang="en-GB" dirty="0"/>
              <a:t> </a:t>
            </a:r>
            <a:fld id="{161BE2EA-AEDB-4948-88E1-594E5C4BF481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3074" name="Picture 2" descr="Blockchain School">
            <a:extLst>
              <a:ext uri="{FF2B5EF4-FFF2-40B4-BE49-F238E27FC236}">
                <a16:creationId xmlns:a16="http://schemas.microsoft.com/office/drawing/2014/main" xmlns="" id="{3956AB31-1678-42F1-8F90-29DFF63D9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40" y="1360108"/>
            <a:ext cx="26955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44001" y="3537679"/>
            <a:ext cx="11901534" cy="70453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tlCol="0" anchor="ctr"/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2000" b="1" i="1" dirty="0" smtClean="0">
                <a:solidFill>
                  <a:schemeClr val="tx1"/>
                </a:solidFill>
              </a:rPr>
              <a:t>Indirect taxation process/ VAT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1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Combining blockchain technology with a decentralized and immutable data storage yields a high level of data consistency and </a:t>
            </a:r>
            <a:r>
              <a:rPr lang="en-US" spc="10" dirty="0" err="1" smtClean="0"/>
              <a:t>traceablity</a:t>
            </a:r>
            <a:endParaRPr lang="en-US" spc="10" baseline="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sp>
        <p:nvSpPr>
          <p:cNvPr id="3" name="Rechteck 2"/>
          <p:cNvSpPr/>
          <p:nvPr/>
        </p:nvSpPr>
        <p:spPr>
          <a:xfrm>
            <a:off x="443657" y="1451610"/>
            <a:ext cx="2730290" cy="211453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b="1" dirty="0" smtClean="0"/>
              <a:t>Data </a:t>
            </a:r>
            <a:r>
              <a:rPr lang="en-US" b="1" dirty="0" smtClean="0"/>
              <a:t>processing</a:t>
            </a:r>
          </a:p>
        </p:txBody>
      </p:sp>
      <p:sp>
        <p:nvSpPr>
          <p:cNvPr id="8" name="Oval 7"/>
          <p:cNvSpPr/>
          <p:nvPr/>
        </p:nvSpPr>
        <p:spPr>
          <a:xfrm>
            <a:off x="5364275" y="2071395"/>
            <a:ext cx="655025" cy="65502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6722020" y="1984404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768528" y="2847247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cxnSp>
        <p:nvCxnSpPr>
          <p:cNvPr id="12" name="Gerade Verbindung mit Pfeil 11"/>
          <p:cNvCxnSpPr>
            <a:stCxn id="8" idx="6"/>
            <a:endCxn id="10" idx="1"/>
          </p:cNvCxnSpPr>
          <p:nvPr/>
        </p:nvCxnSpPr>
        <p:spPr>
          <a:xfrm flipV="1">
            <a:off x="6019300" y="2176816"/>
            <a:ext cx="702720" cy="22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657" y="3733284"/>
            <a:ext cx="2730290" cy="28825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Data </a:t>
            </a:r>
          </a:p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retrieval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968932" y="1859715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smtClean="0"/>
              <a:t>Upload data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970861" y="212571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7567147" y="1954724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7567147" y="2122952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142601" y="2847247"/>
            <a:ext cx="1058435" cy="418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smtClean="0"/>
              <a:t>Node</a:t>
            </a:r>
            <a:endParaRPr lang="de-DE" sz="1800" b="1" spc="10" baseline="0" dirty="0" smtClean="0"/>
          </a:p>
        </p:txBody>
      </p:sp>
      <p:sp>
        <p:nvSpPr>
          <p:cNvPr id="39" name="Textfeld 38"/>
          <p:cNvSpPr txBox="1"/>
          <p:nvPr/>
        </p:nvSpPr>
        <p:spPr>
          <a:xfrm rot="1198737">
            <a:off x="6480872" y="2527968"/>
            <a:ext cx="1063421" cy="273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8" name="Gerade Verbindung mit Pfeil 27"/>
          <p:cNvCxnSpPr>
            <a:stCxn id="8" idx="6"/>
            <a:endCxn id="22" idx="1"/>
          </p:cNvCxnSpPr>
          <p:nvPr/>
        </p:nvCxnSpPr>
        <p:spPr>
          <a:xfrm>
            <a:off x="6019300" y="2398908"/>
            <a:ext cx="1749228" cy="6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9634455" y="2730468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3" name="Textfeld 42"/>
          <p:cNvSpPr txBox="1"/>
          <p:nvPr/>
        </p:nvSpPr>
        <p:spPr>
          <a:xfrm>
            <a:off x="9636384" y="2996469"/>
            <a:ext cx="2760482" cy="289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 Transaction</a:t>
            </a:r>
            <a:endParaRPr lang="de-DE" sz="1200" b="1" spc="10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9232488" y="2828241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9232488" y="2996469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4295012" y="2243968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4295012" y="2574523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3926827" y="1989519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de-DE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926827" y="2618134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dirty="0" smtClean="0"/>
              <a:t>Initial </a:t>
            </a:r>
            <a:r>
              <a:rPr lang="en-US" sz="1200" b="1" spc="10" dirty="0" smtClean="0"/>
              <a:t>d</a:t>
            </a:r>
            <a:r>
              <a:rPr lang="en-US" sz="1200" b="1" spc="10" baseline="0" dirty="0" smtClean="0"/>
              <a:t>ata</a:t>
            </a:r>
          </a:p>
        </p:txBody>
      </p:sp>
      <p:sp>
        <p:nvSpPr>
          <p:cNvPr id="36" name="Geschweifte Klammer links 35"/>
          <p:cNvSpPr/>
          <p:nvPr/>
        </p:nvSpPr>
        <p:spPr>
          <a:xfrm>
            <a:off x="6265361" y="407842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eschweifte Klammer links 60"/>
          <p:cNvSpPr/>
          <p:nvPr/>
        </p:nvSpPr>
        <p:spPr>
          <a:xfrm rot="10800000">
            <a:off x="7866212" y="4078419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4764172" y="424729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289892" y="4232273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289892" y="5813986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sp>
        <p:nvSpPr>
          <p:cNvPr id="40" name="Nach unten gekrümmter Pfeil 39"/>
          <p:cNvSpPr/>
          <p:nvPr/>
        </p:nvSpPr>
        <p:spPr>
          <a:xfrm>
            <a:off x="5886450" y="3737610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6680050" y="410883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678549" y="4342514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678549" y="457200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6678549" y="4801486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6648105" y="603086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646604" y="541238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2" name="Geschweifte Klammer links 71"/>
          <p:cNvSpPr/>
          <p:nvPr/>
        </p:nvSpPr>
        <p:spPr>
          <a:xfrm>
            <a:off x="8518178" y="4074097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Geschweifte Klammer links 72"/>
          <p:cNvSpPr/>
          <p:nvPr/>
        </p:nvSpPr>
        <p:spPr>
          <a:xfrm rot="10800000">
            <a:off x="10119029" y="407409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Nach unten gekrümmter Pfeil 73"/>
          <p:cNvSpPr/>
          <p:nvPr/>
        </p:nvSpPr>
        <p:spPr>
          <a:xfrm>
            <a:off x="8139267" y="3733284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8932867" y="4104511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931366" y="4338188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8931366" y="4567674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78" name="Textfeld 77"/>
          <p:cNvSpPr txBox="1"/>
          <p:nvPr/>
        </p:nvSpPr>
        <p:spPr>
          <a:xfrm>
            <a:off x="8931366" y="479716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9" name="Textfeld 78"/>
          <p:cNvSpPr txBox="1"/>
          <p:nvPr/>
        </p:nvSpPr>
        <p:spPr>
          <a:xfrm>
            <a:off x="6646604" y="638231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80" name="Textfeld 79"/>
          <p:cNvSpPr txBox="1"/>
          <p:nvPr/>
        </p:nvSpPr>
        <p:spPr>
          <a:xfrm>
            <a:off x="9026152" y="603086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9024651" y="541238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9024651" y="638231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1" name="Pfeil nach unten 40"/>
          <p:cNvSpPr/>
          <p:nvPr/>
        </p:nvSpPr>
        <p:spPr>
          <a:xfrm>
            <a:off x="7000875" y="5827066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83" name="Pfeil nach unten 82"/>
          <p:cNvSpPr/>
          <p:nvPr/>
        </p:nvSpPr>
        <p:spPr>
          <a:xfrm>
            <a:off x="9394271" y="5820984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2457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be 37"/>
          <p:cNvSpPr/>
          <p:nvPr/>
        </p:nvSpPr>
        <p:spPr>
          <a:xfrm>
            <a:off x="4407332" y="993616"/>
            <a:ext cx="835148" cy="889336"/>
          </a:xfrm>
          <a:prstGeom prst="cub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2000" dirty="0" smtClean="0"/>
              <a:t>ERP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478962" y="1438284"/>
            <a:ext cx="798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99" y="332510"/>
            <a:ext cx="4102100" cy="19177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575114" y="26197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Tax-Cockpit</a:t>
            </a:r>
            <a:endParaRPr lang="en-US" b="1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52" y="3124758"/>
            <a:ext cx="5832763" cy="341278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5423335" y="1438284"/>
            <a:ext cx="840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792805" y="1882952"/>
            <a:ext cx="41951" cy="59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5718917" y="4501243"/>
            <a:ext cx="647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-329184" y="-2743200"/>
            <a:ext cx="531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Backup </a:t>
            </a:r>
            <a:r>
              <a:rPr lang="en-US" sz="4000" dirty="0" err="1" smtClean="0"/>
              <a:t>FlowChart</a:t>
            </a:r>
            <a:r>
              <a:rPr lang="en-US" sz="4000" dirty="0" smtClean="0"/>
              <a:t> </a:t>
            </a:r>
            <a:r>
              <a:rPr lang="en-US" sz="4000" dirty="0" err="1" smtClean="0"/>
              <a:t>mit</a:t>
            </a:r>
            <a:r>
              <a:rPr lang="en-US" sz="4000" dirty="0" smtClean="0"/>
              <a:t> Mockups-</a:t>
            </a:r>
            <a:r>
              <a:rPr lang="en-US" sz="4000" dirty="0" err="1" smtClean="0"/>
              <a:t>Gefühl</a:t>
            </a:r>
            <a:endParaRPr lang="en-US" sz="40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208" y="3477663"/>
            <a:ext cx="2901325" cy="2343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19" y="332509"/>
            <a:ext cx="3113640" cy="3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60350"/>
            <a:ext cx="62738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3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76200"/>
            <a:ext cx="6438900" cy="67056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108364" y="14685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52343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31750"/>
            <a:ext cx="6464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5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432539" y="1266092"/>
            <a:ext cx="7391400" cy="3282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00485" y="1455959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Accounting-Interface</a:t>
            </a:r>
            <a:endParaRPr lang="en-US" sz="2000" u="sng" dirty="0"/>
          </a:p>
        </p:txBody>
      </p:sp>
      <p:grpSp>
        <p:nvGrpSpPr>
          <p:cNvPr id="49" name="Group 48"/>
          <p:cNvGrpSpPr/>
          <p:nvPr/>
        </p:nvGrpSpPr>
        <p:grpSpPr>
          <a:xfrm>
            <a:off x="2708671" y="2098021"/>
            <a:ext cx="1828769" cy="454675"/>
            <a:chOff x="5457043" y="1998787"/>
            <a:chExt cx="1828769" cy="454675"/>
          </a:xfrm>
        </p:grpSpPr>
        <p:grpSp>
          <p:nvGrpSpPr>
            <p:cNvPr id="41" name="Group 40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43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Contract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533143" y="2051128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705066" y="2614417"/>
            <a:ext cx="1828769" cy="454675"/>
            <a:chOff x="5457043" y="1998787"/>
            <a:chExt cx="1828769" cy="454675"/>
          </a:xfrm>
        </p:grpSpPr>
        <p:grpSp>
          <p:nvGrpSpPr>
            <p:cNvPr id="51" name="Group 50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53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Transport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5519298" y="2081966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705065" y="3167862"/>
            <a:ext cx="1828769" cy="454675"/>
            <a:chOff x="5457043" y="1998787"/>
            <a:chExt cx="1828769" cy="454675"/>
          </a:xfrm>
        </p:grpSpPr>
        <p:grpSp>
          <p:nvGrpSpPr>
            <p:cNvPr id="56" name="Group 55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58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Insurance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509250" y="2071918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4600485" y="2098021"/>
          <a:ext cx="2306864" cy="2075635"/>
        </p:xfrm>
        <a:graphic>
          <a:graphicData uri="http://schemas.openxmlformats.org/drawingml/2006/table">
            <a:tbl>
              <a:tblPr lastRow="1" bandRow="1">
                <a:tableStyleId>{F5AB1C69-6EDB-4FF4-983F-18BD219EF322}</a:tableStyleId>
              </a:tblPr>
              <a:tblGrid>
                <a:gridCol w="1153432"/>
                <a:gridCol w="1153432"/>
              </a:tblGrid>
              <a:tr h="51355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100,000 €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50,000 €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5,000 €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45,000 €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1" name="Terminator 7"/>
          <p:cNvSpPr/>
          <p:nvPr/>
        </p:nvSpPr>
        <p:spPr>
          <a:xfrm>
            <a:off x="6930005" y="2097898"/>
            <a:ext cx="1659985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    Mother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930005" y="2097898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Terminator 7"/>
          <p:cNvSpPr/>
          <p:nvPr/>
        </p:nvSpPr>
        <p:spPr>
          <a:xfrm>
            <a:off x="6926400" y="2614294"/>
            <a:ext cx="1663589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Child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926400" y="2614294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1" name="Terminator 7"/>
          <p:cNvSpPr/>
          <p:nvPr/>
        </p:nvSpPr>
        <p:spPr>
          <a:xfrm>
            <a:off x="6926400" y="3167739"/>
            <a:ext cx="1663590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    Child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926399" y="3167739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3" name="TextBox 82"/>
          <p:cNvSpPr txBox="1"/>
          <p:nvPr/>
        </p:nvSpPr>
        <p:spPr>
          <a:xfrm>
            <a:off x="6948050" y="2163652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H/A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48050" y="2676703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H/B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948050" y="3233493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H/C</a:t>
            </a:r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8663771" y="2336624"/>
            <a:ext cx="967574" cy="1072685"/>
            <a:chOff x="500096" y="2457508"/>
            <a:chExt cx="967574" cy="1072685"/>
          </a:xfrm>
        </p:grpSpPr>
        <p:sp>
          <p:nvSpPr>
            <p:cNvPr id="88" name="Vertical Scroll 87"/>
            <p:cNvSpPr/>
            <p:nvPr/>
          </p:nvSpPr>
          <p:spPr>
            <a:xfrm>
              <a:off x="500096" y="2457508"/>
              <a:ext cx="790827" cy="788276"/>
            </a:xfrm>
            <a:prstGeom prst="verticalScroll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89" name="Vertical Scroll 88"/>
            <p:cNvSpPr/>
            <p:nvPr/>
          </p:nvSpPr>
          <p:spPr>
            <a:xfrm>
              <a:off x="574549" y="2597210"/>
              <a:ext cx="790827" cy="788276"/>
            </a:xfrm>
            <a:prstGeom prst="verticalScroll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90" name="Vertical Scroll 89"/>
            <p:cNvSpPr/>
            <p:nvPr/>
          </p:nvSpPr>
          <p:spPr>
            <a:xfrm>
              <a:off x="676843" y="2741917"/>
              <a:ext cx="790827" cy="788276"/>
            </a:xfrm>
            <a:prstGeom prst="verticalScroll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89930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355980" y="1271829"/>
            <a:ext cx="7391400" cy="3159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23926" y="1271830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Tax-Cockpit</a:t>
            </a:r>
            <a:endParaRPr lang="en-US" sz="2000" u="sng" dirty="0"/>
          </a:p>
        </p:txBody>
      </p:sp>
      <p:grpSp>
        <p:nvGrpSpPr>
          <p:cNvPr id="50" name="Group 49"/>
          <p:cNvGrpSpPr/>
          <p:nvPr/>
        </p:nvGrpSpPr>
        <p:grpSpPr>
          <a:xfrm>
            <a:off x="2628507" y="2492880"/>
            <a:ext cx="1828769" cy="454675"/>
            <a:chOff x="5457043" y="1998787"/>
            <a:chExt cx="1828769" cy="454675"/>
          </a:xfrm>
        </p:grpSpPr>
        <p:grpSp>
          <p:nvGrpSpPr>
            <p:cNvPr id="51" name="Group 50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53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Transport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5519298" y="2081966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628506" y="3046325"/>
            <a:ext cx="1828769" cy="454675"/>
            <a:chOff x="5457043" y="1998787"/>
            <a:chExt cx="1828769" cy="454675"/>
          </a:xfrm>
        </p:grpSpPr>
        <p:grpSp>
          <p:nvGrpSpPr>
            <p:cNvPr id="56" name="Group 55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58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Insurance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509250" y="2071918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4523926" y="1976484"/>
          <a:ext cx="2306864" cy="2075635"/>
        </p:xfrm>
        <a:graphic>
          <a:graphicData uri="http://schemas.openxmlformats.org/drawingml/2006/table">
            <a:tbl>
              <a:tblPr lastRow="1" bandRow="1">
                <a:tableStyleId>{F5AB1C69-6EDB-4FF4-983F-18BD219EF322}</a:tableStyleId>
              </a:tblPr>
              <a:tblGrid>
                <a:gridCol w="1153432"/>
                <a:gridCol w="1153432"/>
              </a:tblGrid>
              <a:tr h="51355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100,000 €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50,000 €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5,000 €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069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45,000 €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1" name="Terminator 7"/>
          <p:cNvSpPr/>
          <p:nvPr/>
        </p:nvSpPr>
        <p:spPr>
          <a:xfrm>
            <a:off x="6853446" y="1976361"/>
            <a:ext cx="1659985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    Mother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853446" y="1976361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Terminator 7"/>
          <p:cNvSpPr/>
          <p:nvPr/>
        </p:nvSpPr>
        <p:spPr>
          <a:xfrm>
            <a:off x="6849841" y="2492757"/>
            <a:ext cx="1663589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Child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849841" y="2492757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1" name="Terminator 7"/>
          <p:cNvSpPr/>
          <p:nvPr/>
        </p:nvSpPr>
        <p:spPr>
          <a:xfrm>
            <a:off x="6849841" y="3046202"/>
            <a:ext cx="1663590" cy="454675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0787"/>
              <a:gd name="connsiteY0" fmla="*/ 0 h 21600"/>
              <a:gd name="connsiteX1" fmla="*/ 18125 w 20787"/>
              <a:gd name="connsiteY1" fmla="*/ 0 h 21600"/>
              <a:gd name="connsiteX2" fmla="*/ 20787 w 20787"/>
              <a:gd name="connsiteY2" fmla="*/ 10800 h 21600"/>
              <a:gd name="connsiteX3" fmla="*/ 18125 w 20787"/>
              <a:gd name="connsiteY3" fmla="*/ 21600 h 21600"/>
              <a:gd name="connsiteX4" fmla="*/ 3475 w 20787"/>
              <a:gd name="connsiteY4" fmla="*/ 21600 h 21600"/>
              <a:gd name="connsiteX5" fmla="*/ 0 w 20787"/>
              <a:gd name="connsiteY5" fmla="*/ 10800 h 21600"/>
              <a:gd name="connsiteX6" fmla="*/ 3475 w 20787"/>
              <a:gd name="connsiteY6" fmla="*/ 0 h 21600"/>
              <a:gd name="connsiteX0" fmla="*/ 3475 w 21019"/>
              <a:gd name="connsiteY0" fmla="*/ 0 h 21600"/>
              <a:gd name="connsiteX1" fmla="*/ 18125 w 21019"/>
              <a:gd name="connsiteY1" fmla="*/ 0 h 21600"/>
              <a:gd name="connsiteX2" fmla="*/ 21019 w 21019"/>
              <a:gd name="connsiteY2" fmla="*/ 11040 h 21600"/>
              <a:gd name="connsiteX3" fmla="*/ 18125 w 21019"/>
              <a:gd name="connsiteY3" fmla="*/ 21600 h 21600"/>
              <a:gd name="connsiteX4" fmla="*/ 3475 w 21019"/>
              <a:gd name="connsiteY4" fmla="*/ 21600 h 21600"/>
              <a:gd name="connsiteX5" fmla="*/ 0 w 21019"/>
              <a:gd name="connsiteY5" fmla="*/ 10800 h 21600"/>
              <a:gd name="connsiteX6" fmla="*/ 3475 w 21019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19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019" y="5075"/>
                  <a:pt x="21019" y="11040"/>
                </a:cubicBezTo>
                <a:cubicBezTo>
                  <a:pt x="21019" y="1700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      Child Hash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849840" y="3046202"/>
            <a:ext cx="469830" cy="454675"/>
          </a:xfrm>
          <a:prstGeom prst="ellipse">
            <a:avLst/>
          </a:prstGeom>
          <a:solidFill>
            <a:srgbClr val="9E29BA"/>
          </a:solidFill>
          <a:ln>
            <a:solidFill>
              <a:srgbClr val="9E2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3" name="TextBox 82"/>
          <p:cNvSpPr txBox="1"/>
          <p:nvPr/>
        </p:nvSpPr>
        <p:spPr>
          <a:xfrm>
            <a:off x="6871491" y="2042115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H/A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71491" y="2555166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H/B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71491" y="3111956"/>
            <a:ext cx="57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H/C</a:t>
            </a:r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8587212" y="2215087"/>
            <a:ext cx="967574" cy="1072685"/>
            <a:chOff x="500096" y="2457508"/>
            <a:chExt cx="967574" cy="1072685"/>
          </a:xfrm>
        </p:grpSpPr>
        <p:sp>
          <p:nvSpPr>
            <p:cNvPr id="88" name="Vertical Scroll 87"/>
            <p:cNvSpPr/>
            <p:nvPr/>
          </p:nvSpPr>
          <p:spPr>
            <a:xfrm>
              <a:off x="500096" y="2457508"/>
              <a:ext cx="790827" cy="788276"/>
            </a:xfrm>
            <a:prstGeom prst="verticalScroll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89" name="Vertical Scroll 88"/>
            <p:cNvSpPr/>
            <p:nvPr/>
          </p:nvSpPr>
          <p:spPr>
            <a:xfrm>
              <a:off x="574549" y="2597210"/>
              <a:ext cx="790827" cy="788276"/>
            </a:xfrm>
            <a:prstGeom prst="verticalScroll">
              <a:avLst/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90" name="Vertical Scroll 89"/>
            <p:cNvSpPr/>
            <p:nvPr/>
          </p:nvSpPr>
          <p:spPr>
            <a:xfrm>
              <a:off x="676843" y="2741917"/>
              <a:ext cx="790827" cy="788276"/>
            </a:xfrm>
            <a:prstGeom prst="verticalScroll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32113" y="1959036"/>
            <a:ext cx="1828769" cy="454675"/>
            <a:chOff x="5457043" y="1998787"/>
            <a:chExt cx="1828769" cy="454675"/>
          </a:xfrm>
        </p:grpSpPr>
        <p:grpSp>
          <p:nvGrpSpPr>
            <p:cNvPr id="35" name="Group 34"/>
            <p:cNvGrpSpPr/>
            <p:nvPr/>
          </p:nvGrpSpPr>
          <p:grpSpPr>
            <a:xfrm>
              <a:off x="5457043" y="1998787"/>
              <a:ext cx="1828769" cy="454675"/>
              <a:chOff x="7137428" y="1051754"/>
              <a:chExt cx="1828769" cy="454675"/>
            </a:xfrm>
          </p:grpSpPr>
          <p:sp>
            <p:nvSpPr>
              <p:cNvPr id="37" name="Terminator 7"/>
              <p:cNvSpPr/>
              <p:nvPr/>
            </p:nvSpPr>
            <p:spPr>
              <a:xfrm>
                <a:off x="7137428" y="1051754"/>
                <a:ext cx="1828769" cy="4546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787"/>
                  <a:gd name="connsiteY0" fmla="*/ 0 h 21600"/>
                  <a:gd name="connsiteX1" fmla="*/ 18125 w 20787"/>
                  <a:gd name="connsiteY1" fmla="*/ 0 h 21600"/>
                  <a:gd name="connsiteX2" fmla="*/ 20787 w 20787"/>
                  <a:gd name="connsiteY2" fmla="*/ 10800 h 21600"/>
                  <a:gd name="connsiteX3" fmla="*/ 18125 w 20787"/>
                  <a:gd name="connsiteY3" fmla="*/ 21600 h 21600"/>
                  <a:gd name="connsiteX4" fmla="*/ 3475 w 20787"/>
                  <a:gd name="connsiteY4" fmla="*/ 21600 h 21600"/>
                  <a:gd name="connsiteX5" fmla="*/ 0 w 20787"/>
                  <a:gd name="connsiteY5" fmla="*/ 10800 h 21600"/>
                  <a:gd name="connsiteX6" fmla="*/ 3475 w 20787"/>
                  <a:gd name="connsiteY6" fmla="*/ 0 h 21600"/>
                  <a:gd name="connsiteX0" fmla="*/ 3475 w 21019"/>
                  <a:gd name="connsiteY0" fmla="*/ 0 h 21600"/>
                  <a:gd name="connsiteX1" fmla="*/ 18125 w 21019"/>
                  <a:gd name="connsiteY1" fmla="*/ 0 h 21600"/>
                  <a:gd name="connsiteX2" fmla="*/ 21019 w 21019"/>
                  <a:gd name="connsiteY2" fmla="*/ 11040 h 21600"/>
                  <a:gd name="connsiteX3" fmla="*/ 18125 w 21019"/>
                  <a:gd name="connsiteY3" fmla="*/ 21600 h 21600"/>
                  <a:gd name="connsiteX4" fmla="*/ 3475 w 21019"/>
                  <a:gd name="connsiteY4" fmla="*/ 21600 h 21600"/>
                  <a:gd name="connsiteX5" fmla="*/ 0 w 21019"/>
                  <a:gd name="connsiteY5" fmla="*/ 10800 h 21600"/>
                  <a:gd name="connsiteX6" fmla="*/ 3475 w 21019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19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019" y="5075"/>
                      <a:pt x="21019" y="11040"/>
                    </a:cubicBezTo>
                    <a:cubicBezTo>
                      <a:pt x="21019" y="1700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      Contract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137428" y="1051754"/>
                <a:ext cx="469830" cy="454675"/>
              </a:xfrm>
              <a:prstGeom prst="ellipse">
                <a:avLst/>
              </a:prstGeom>
              <a:solidFill>
                <a:srgbClr val="0543A3"/>
              </a:solidFill>
              <a:ln>
                <a:solidFill>
                  <a:srgbClr val="054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533143" y="2051128"/>
              <a:ext cx="364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solidFill>
                    <a:schemeClr val="bg1"/>
                  </a:solidFill>
                </a:rPr>
                <a:t>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55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20" y="865909"/>
            <a:ext cx="5832763" cy="3412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2" y="865909"/>
            <a:ext cx="3765138" cy="30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Q78CSfnrNttLyE-OIsf8koC4hZa4IGfI6RofcodXZQazAn2TnrAr0dxB8XMEyJXplQbVuYSx0mwFwhr_S197U-5IIcmHaD-7Yc7vH_bC7l7nUZE0MUmhNyJAaIYk_cDbKKyIjijc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97180"/>
            <a:ext cx="11915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The status-quo </a:t>
            </a:r>
            <a:r>
              <a:rPr lang="en-US" b="1" u="sng" spc="10" dirty="0" smtClean="0"/>
              <a:t>too inefficient </a:t>
            </a:r>
            <a:r>
              <a:rPr lang="en-US" spc="10" dirty="0" smtClean="0"/>
              <a:t>to fulfill the needs of </a:t>
            </a:r>
            <a:r>
              <a:rPr lang="en-US" b="1" spc="10" dirty="0" smtClean="0">
                <a:solidFill>
                  <a:schemeClr val="tx2"/>
                </a:solidFill>
              </a:rPr>
              <a:t>$13.4bn</a:t>
            </a:r>
            <a:r>
              <a:rPr lang="en-US" b="1" spc="10" dirty="0" smtClean="0"/>
              <a:t>-VAT under management</a:t>
            </a:r>
            <a:endParaRPr lang="en-US" b="1" spc="10" baseline="0" dirty="0" smtClean="0"/>
          </a:p>
        </p:txBody>
      </p:sp>
      <p:grpSp>
        <p:nvGrpSpPr>
          <p:cNvPr id="6" name="Gruppierung 5"/>
          <p:cNvGrpSpPr/>
          <p:nvPr/>
        </p:nvGrpSpPr>
        <p:grpSpPr>
          <a:xfrm>
            <a:off x="13596860" y="2425483"/>
            <a:ext cx="10687986" cy="4333635"/>
            <a:chOff x="322295" y="1543982"/>
            <a:chExt cx="10687986" cy="4333635"/>
          </a:xfrm>
        </p:grpSpPr>
        <p:sp>
          <p:nvSpPr>
            <p:cNvPr id="10" name="Richtungspfeil 9"/>
            <p:cNvSpPr/>
            <p:nvPr/>
          </p:nvSpPr>
          <p:spPr>
            <a:xfrm>
              <a:off x="322295" y="1551478"/>
              <a:ext cx="2638269" cy="45720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2000" b="1" dirty="0" smtClean="0"/>
                <a:t>Data integration</a:t>
              </a:r>
            </a:p>
          </p:txBody>
        </p:sp>
        <p:sp>
          <p:nvSpPr>
            <p:cNvPr id="11" name="Eingebuchteter Richtungspfeil 10"/>
            <p:cNvSpPr/>
            <p:nvPr/>
          </p:nvSpPr>
          <p:spPr>
            <a:xfrm>
              <a:off x="3110465" y="1551478"/>
              <a:ext cx="2533338" cy="457200"/>
            </a:xfrm>
            <a:prstGeom prst="chevron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2000" b="1" dirty="0" smtClean="0">
                  <a:solidFill>
                    <a:schemeClr val="bg1"/>
                  </a:solidFill>
                </a:rPr>
                <a:t>ERP</a:t>
              </a:r>
            </a:p>
          </p:txBody>
        </p:sp>
        <p:sp>
          <p:nvSpPr>
            <p:cNvPr id="12" name="Eingebuchteter Richtungspfeil 11"/>
            <p:cNvSpPr/>
            <p:nvPr/>
          </p:nvSpPr>
          <p:spPr>
            <a:xfrm>
              <a:off x="5793704" y="1547730"/>
              <a:ext cx="2533338" cy="457200"/>
            </a:xfrm>
            <a:prstGeom prst="chevron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2000" b="1" dirty="0" smtClean="0">
                  <a:solidFill>
                    <a:schemeClr val="bg1"/>
                  </a:solidFill>
                </a:rPr>
                <a:t>Accounting</a:t>
              </a:r>
            </a:p>
          </p:txBody>
        </p:sp>
        <p:sp>
          <p:nvSpPr>
            <p:cNvPr id="13" name="Eingebuchteter Richtungspfeil 12"/>
            <p:cNvSpPr/>
            <p:nvPr/>
          </p:nvSpPr>
          <p:spPr>
            <a:xfrm>
              <a:off x="8476943" y="1543982"/>
              <a:ext cx="2533338" cy="457200"/>
            </a:xfrm>
            <a:prstGeom prst="chevron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2000" b="1" dirty="0" smtClean="0">
                  <a:solidFill>
                    <a:schemeClr val="bg1"/>
                  </a:solidFill>
                </a:rPr>
                <a:t>Tax Reporting</a:t>
              </a:r>
            </a:p>
          </p:txBody>
        </p:sp>
        <p:sp>
          <p:nvSpPr>
            <p:cNvPr id="14" name="Mehrere Dokumente 13"/>
            <p:cNvSpPr/>
            <p:nvPr/>
          </p:nvSpPr>
          <p:spPr>
            <a:xfrm>
              <a:off x="794485" y="2282813"/>
              <a:ext cx="1349115" cy="1289154"/>
            </a:xfrm>
            <a:prstGeom prst="flowChartMultidocumen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sz="1800" dirty="0" smtClean="0"/>
            </a:p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1800" dirty="0" smtClean="0"/>
                <a:t>Contract</a:t>
              </a:r>
            </a:p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1800" dirty="0" smtClean="0"/>
                <a:t>B/L</a:t>
              </a:r>
            </a:p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sz="1800" dirty="0" smtClean="0"/>
            </a:p>
          </p:txBody>
        </p:sp>
        <p:sp>
          <p:nvSpPr>
            <p:cNvPr id="15" name="Magnetplattenspeicher 14"/>
            <p:cNvSpPr/>
            <p:nvPr/>
          </p:nvSpPr>
          <p:spPr>
            <a:xfrm>
              <a:off x="3953661" y="2222226"/>
              <a:ext cx="1154243" cy="1064302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16" name="Magnetplattenspeicher 15"/>
            <p:cNvSpPr/>
            <p:nvPr/>
          </p:nvSpPr>
          <p:spPr>
            <a:xfrm>
              <a:off x="3695082" y="2350268"/>
              <a:ext cx="1154243" cy="1064302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17" name="Magnetplattenspeicher 16"/>
            <p:cNvSpPr/>
            <p:nvPr/>
          </p:nvSpPr>
          <p:spPr>
            <a:xfrm>
              <a:off x="3436502" y="2478310"/>
              <a:ext cx="1154243" cy="1064302"/>
            </a:xfrm>
            <a:prstGeom prst="flowChartMagneticDisk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2000" dirty="0" smtClean="0"/>
                <a:t>ERP</a:t>
              </a:r>
              <a:endParaRPr lang="en-US" dirty="0" smtClean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00806" y="189306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60"/>
                </a:spcBef>
                <a:spcAft>
                  <a:spcPts val="600"/>
                </a:spcAft>
              </a:pPr>
              <a:endParaRPr lang="en-US" sz="1200" spc="10" baseline="0" dirty="0" smtClean="0"/>
            </a:p>
          </p:txBody>
        </p:sp>
        <p:cxnSp>
          <p:nvCxnSpPr>
            <p:cNvPr id="20" name="Gerade Verbindung 19"/>
            <p:cNvCxnSpPr/>
            <p:nvPr/>
          </p:nvCxnSpPr>
          <p:spPr>
            <a:xfrm>
              <a:off x="6056032" y="2432714"/>
              <a:ext cx="1843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>
              <a:off x="6940452" y="2478310"/>
              <a:ext cx="0" cy="106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Karte 22"/>
            <p:cNvSpPr/>
            <p:nvPr/>
          </p:nvSpPr>
          <p:spPr>
            <a:xfrm>
              <a:off x="9233947" y="2275317"/>
              <a:ext cx="1154243" cy="1358506"/>
            </a:xfrm>
            <a:prstGeom prst="flowChartPunchedCar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cxnSp>
          <p:nvCxnSpPr>
            <p:cNvPr id="25" name="Gerade Verbindung 24"/>
            <p:cNvCxnSpPr/>
            <p:nvPr/>
          </p:nvCxnSpPr>
          <p:spPr>
            <a:xfrm>
              <a:off x="9533750" y="2478310"/>
              <a:ext cx="498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9420360" y="2825582"/>
              <a:ext cx="61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>
              <a:off x="9420360" y="2977982"/>
              <a:ext cx="7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>
              <a:off x="9420360" y="3130382"/>
              <a:ext cx="54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>
              <a:off x="9533750" y="2600730"/>
              <a:ext cx="498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>
              <a:off x="9420360" y="3282782"/>
              <a:ext cx="61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feil nach rechts 30"/>
            <p:cNvSpPr/>
            <p:nvPr/>
          </p:nvSpPr>
          <p:spPr>
            <a:xfrm>
              <a:off x="2443403" y="2754377"/>
              <a:ext cx="667062" cy="17301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32" name="Pfeil nach rechts 31"/>
            <p:cNvSpPr/>
            <p:nvPr/>
          </p:nvSpPr>
          <p:spPr>
            <a:xfrm>
              <a:off x="5237195" y="2754377"/>
              <a:ext cx="667062" cy="17301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33" name="Pfeil nach rechts 32"/>
            <p:cNvSpPr/>
            <p:nvPr/>
          </p:nvSpPr>
          <p:spPr>
            <a:xfrm>
              <a:off x="8030987" y="2754377"/>
              <a:ext cx="667062" cy="17301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en-US" dirty="0" smtClean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786767" y="3798718"/>
              <a:ext cx="1791325" cy="15420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indent="-171450">
                <a:spcBef>
                  <a:spcPts val="60"/>
                </a:spcBef>
                <a:spcAft>
                  <a:spcPts val="600"/>
                </a:spcAft>
                <a:buFontTx/>
                <a:buChar char="-"/>
              </a:pPr>
              <a:r>
                <a:rPr lang="en-US" sz="1600" b="1" spc="10" baseline="0" dirty="0" smtClean="0">
                  <a:solidFill>
                    <a:schemeClr val="accent4">
                      <a:lumMod val="50000"/>
                    </a:schemeClr>
                  </a:solidFill>
                </a:rPr>
                <a:t>Mapping</a:t>
              </a:r>
              <a:r>
                <a:rPr lang="en-US" sz="1600" spc="10" dirty="0" smtClean="0">
                  <a:solidFill>
                    <a:schemeClr val="accent4">
                      <a:lumMod val="50000"/>
                    </a:schemeClr>
                  </a:solidFill>
                </a:rPr>
                <a:t>: Input data to output</a:t>
              </a:r>
              <a:endParaRPr lang="en-US" sz="1600" spc="10" baseline="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775755" y="3798718"/>
              <a:ext cx="1791325" cy="15420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indent="-171450">
                <a:spcBef>
                  <a:spcPts val="60"/>
                </a:spcBef>
                <a:spcAft>
                  <a:spcPts val="600"/>
                </a:spcAft>
                <a:buFontTx/>
                <a:buChar char="-"/>
              </a:pPr>
              <a:r>
                <a:rPr lang="en-US" sz="1600" b="1" spc="10" baseline="0" dirty="0" smtClean="0">
                  <a:solidFill>
                    <a:schemeClr val="accent4">
                      <a:lumMod val="50000"/>
                    </a:schemeClr>
                  </a:solidFill>
                </a:rPr>
                <a:t>Extraction</a:t>
              </a:r>
              <a:r>
                <a:rPr lang="en-US" sz="1600" spc="10" dirty="0" smtClean="0">
                  <a:solidFill>
                    <a:schemeClr val="accent4">
                      <a:lumMod val="50000"/>
                    </a:schemeClr>
                  </a:solidFill>
                </a:rPr>
                <a:t>: Manual extraction of input data</a:t>
              </a:r>
              <a:endParaRPr lang="en-US" sz="1600" spc="10" baseline="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786767" y="5250277"/>
              <a:ext cx="1791325" cy="62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6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spc="10" dirty="0" smtClean="0">
                  <a:solidFill>
                    <a:schemeClr val="tx2"/>
                  </a:solidFill>
                </a:rPr>
                <a:t>Human error</a:t>
              </a:r>
              <a:endParaRPr lang="en-US" sz="1600" b="1" spc="10" baseline="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4775755" y="5250277"/>
              <a:ext cx="1791325" cy="62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1600" b="1" spc="10" baseline="0" dirty="0" smtClean="0">
                  <a:solidFill>
                    <a:schemeClr val="tx2"/>
                  </a:solidFill>
                </a:rPr>
                <a:t>Data errors</a:t>
              </a:r>
              <a:endParaRPr lang="en-US" sz="1600" spc="10" baseline="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6056032" y="2478310"/>
              <a:ext cx="764493" cy="276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60"/>
                </a:spcBef>
                <a:spcAft>
                  <a:spcPts val="600"/>
                </a:spcAft>
              </a:pPr>
              <a:r>
                <a:rPr lang="en-US" sz="1200" spc="10" dirty="0" smtClean="0"/>
                <a:t>100</a:t>
              </a:r>
              <a:endParaRPr lang="en-US" sz="1200" spc="10" baseline="0" dirty="0" smtClean="0"/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7036012" y="2719404"/>
              <a:ext cx="764493" cy="276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60"/>
                </a:spcBef>
                <a:spcAft>
                  <a:spcPts val="600"/>
                </a:spcAft>
              </a:pPr>
              <a:r>
                <a:rPr lang="en-US" sz="1200" spc="10" dirty="0" smtClean="0"/>
                <a:t>1000</a:t>
              </a:r>
              <a:endParaRPr lang="en-US" sz="1200" spc="10" baseline="0" dirty="0" smtClean="0"/>
            </a:p>
          </p:txBody>
        </p:sp>
        <p:sp>
          <p:nvSpPr>
            <p:cNvPr id="49" name="Textfeld 48"/>
            <p:cNvSpPr txBox="1"/>
            <p:nvPr/>
          </p:nvSpPr>
          <p:spPr>
            <a:xfrm>
              <a:off x="6558205" y="2153532"/>
              <a:ext cx="764493" cy="276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r>
                <a:rPr lang="en-US" sz="1200" spc="10" dirty="0" smtClean="0"/>
                <a:t>VAT</a:t>
              </a:r>
              <a:endParaRPr lang="en-US" sz="1200" spc="10" baseline="0" dirty="0" smtClean="0"/>
            </a:p>
          </p:txBody>
        </p:sp>
        <p:sp>
          <p:nvSpPr>
            <p:cNvPr id="3" name="Pfeil nach unten 2"/>
            <p:cNvSpPr/>
            <p:nvPr/>
          </p:nvSpPr>
          <p:spPr>
            <a:xfrm>
              <a:off x="2585082" y="4834756"/>
              <a:ext cx="194694" cy="294289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de-DE" dirty="0" smtClean="0"/>
            </a:p>
          </p:txBody>
        </p:sp>
        <p:sp>
          <p:nvSpPr>
            <p:cNvPr id="44" name="Pfeil nach unten 43"/>
            <p:cNvSpPr/>
            <p:nvPr/>
          </p:nvSpPr>
          <p:spPr>
            <a:xfrm>
              <a:off x="5574070" y="4892840"/>
              <a:ext cx="194694" cy="294289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"/>
                </a:spcBef>
                <a:spcAft>
                  <a:spcPts val="600"/>
                </a:spcAft>
              </a:pPr>
              <a:endParaRPr lang="de-DE" dirty="0" smtClean="0"/>
            </a:p>
          </p:txBody>
        </p:sp>
        <p:grpSp>
          <p:nvGrpSpPr>
            <p:cNvPr id="4" name="Gruppierung 3"/>
            <p:cNvGrpSpPr/>
            <p:nvPr/>
          </p:nvGrpSpPr>
          <p:grpSpPr>
            <a:xfrm>
              <a:off x="7581280" y="3793850"/>
              <a:ext cx="1791325" cy="2078899"/>
              <a:chOff x="10388190" y="3788121"/>
              <a:chExt cx="1791325" cy="2078899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10388190" y="3788121"/>
                <a:ext cx="1791325" cy="1542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71450" indent="-171450">
                  <a:spcBef>
                    <a:spcPts val="60"/>
                  </a:spcBef>
                  <a:spcAft>
                    <a:spcPts val="600"/>
                  </a:spcAft>
                  <a:buFontTx/>
                  <a:buChar char="-"/>
                </a:pPr>
                <a:r>
                  <a:rPr lang="en-US" sz="1600" b="1" spc="10" baseline="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Submission</a:t>
                </a:r>
                <a:r>
                  <a:rPr lang="en-US" sz="1600" spc="1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: Reporting to auditing agency</a:t>
                </a:r>
                <a:endParaRPr lang="en-US" sz="1600" spc="10" baseline="0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10388190" y="5239680"/>
                <a:ext cx="1791325" cy="62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4288" marR="0" lvl="0" indent="-14288" algn="ctr" defTabSz="914400" eaLnBrk="1" fontAlgn="auto" latinLnBrk="0" hangingPunct="1">
                  <a:lnSpc>
                    <a:spcPct val="100000"/>
                  </a:lnSpc>
                  <a:spcBef>
                    <a:spcPts val="6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lang="en-US" sz="1600" b="1" spc="10" dirty="0" smtClean="0">
                    <a:solidFill>
                      <a:schemeClr val="tx2"/>
                    </a:solidFill>
                  </a:rPr>
                  <a:t>Audit contingency</a:t>
                </a:r>
                <a:endParaRPr lang="en-US" sz="1600" spc="10" baseline="0" dirty="0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" name="Pfeil nach unten 44"/>
              <p:cNvSpPr/>
              <p:nvPr/>
            </p:nvSpPr>
            <p:spPr>
              <a:xfrm>
                <a:off x="11186505" y="4871906"/>
                <a:ext cx="194694" cy="294289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"/>
                  </a:spcBef>
                  <a:spcAft>
                    <a:spcPts val="600"/>
                  </a:spcAft>
                </a:pPr>
                <a:endParaRPr lang="de-DE" dirty="0" smtClean="0"/>
              </a:p>
            </p:txBody>
          </p:sp>
        </p:grpSp>
      </p:grp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92" y="2004941"/>
            <a:ext cx="9507510" cy="3829880"/>
          </a:xfrm>
          <a:prstGeom prst="rect">
            <a:avLst/>
          </a:prstGeom>
        </p:spPr>
      </p:pic>
      <p:cxnSp>
        <p:nvCxnSpPr>
          <p:cNvPr id="9" name="Gerade Verbindung 8"/>
          <p:cNvCxnSpPr/>
          <p:nvPr/>
        </p:nvCxnSpPr>
        <p:spPr>
          <a:xfrm>
            <a:off x="3448707" y="3334639"/>
            <a:ext cx="0" cy="536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/>
        </p:nvCxnSpPr>
        <p:spPr>
          <a:xfrm>
            <a:off x="5953661" y="3326837"/>
            <a:ext cx="0" cy="536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/>
        </p:nvCxnSpPr>
        <p:spPr>
          <a:xfrm>
            <a:off x="8364025" y="3319035"/>
            <a:ext cx="0" cy="536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https://lh4.googleusercontent.com/Q78CSfnrNttLyE-OIsf8koC4hZa4IGfI6RofcodXZQazAn2TnrAr0dxB8XMEyJXplQbVuYSx0mwFwhr_S197U-5IIcmHaD-7Yc7vH_bC7l7nUZE0MUmhNyJAaIYk_cDbKKyIjijc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97180"/>
            <a:ext cx="11915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322295" y="1453415"/>
            <a:ext cx="5914876" cy="473200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Combining blockchain technology with a decentralized and immutable data storage yields a high level of data consistency and traceability</a:t>
            </a:r>
            <a:endParaRPr lang="en-US" spc="10" baseline="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pic>
        <p:nvPicPr>
          <p:cNvPr id="1026" name="Picture 2" descr="https://lh3.googleusercontent.com/rRG7C4UueSYx9RuD8cNlkkvnb-KODq8SXqNTDkJMb3vvqp4cky_szWQsFbyhL48Gx67gveRdsh5RZeNPC1DOjgm4109oAanyWWKu52U9stoLRv5X_PWpgl1pPEodtoOa1x66DWZ56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7" y="1675932"/>
            <a:ext cx="4890106" cy="38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800376" y="2002106"/>
            <a:ext cx="4374556" cy="4092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fontAlgn="base">
              <a:spcAft>
                <a:spcPts val="600"/>
              </a:spcAft>
              <a:buFont typeface="Wingdings" charset="2"/>
              <a:buChar char="§"/>
            </a:pPr>
            <a:r>
              <a:rPr lang="en-US" sz="2000" b="1" dirty="0" smtClean="0"/>
              <a:t>Modular design</a:t>
            </a:r>
            <a:endParaRPr lang="en-US" sz="2000" dirty="0" smtClean="0"/>
          </a:p>
          <a:p>
            <a:pPr marL="171450" indent="-171450" fontAlgn="base">
              <a:spcAft>
                <a:spcPts val="600"/>
              </a:spcAft>
              <a:buFont typeface="Wingdings" charset="2"/>
              <a:buChar char="§"/>
            </a:pPr>
            <a:r>
              <a:rPr lang="en-US" sz="2000" b="1" dirty="0" smtClean="0"/>
              <a:t>Immutable,  data storage </a:t>
            </a:r>
            <a:r>
              <a:rPr lang="en-US" sz="2000" dirty="0" smtClean="0"/>
              <a:t>with versioning </a:t>
            </a:r>
          </a:p>
          <a:p>
            <a:pPr marL="171450" indent="-171450" fontAlgn="base">
              <a:spcAft>
                <a:spcPts val="600"/>
              </a:spcAft>
              <a:buFont typeface="Wingdings" charset="2"/>
              <a:buChar char="§"/>
            </a:pPr>
            <a:r>
              <a:rPr lang="en-US" sz="2000" b="1" dirty="0" smtClean="0"/>
              <a:t>Secure end-to-end audit trail</a:t>
            </a:r>
            <a:r>
              <a:rPr lang="en-US" sz="2000" dirty="0" smtClean="0"/>
              <a:t>, retraceable to single transactions </a:t>
            </a:r>
          </a:p>
          <a:p>
            <a:pPr marL="171450" indent="-171450" fontAlgn="base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Include external stakeholders</a:t>
            </a:r>
          </a:p>
          <a:p>
            <a:pPr marL="171450" indent="-171450" fontAlgn="base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Proactively mitigating </a:t>
            </a:r>
            <a:r>
              <a:rPr lang="en-US" sz="2000" b="1" dirty="0" smtClean="0"/>
              <a:t>future compliance issues</a:t>
            </a:r>
            <a:r>
              <a:rPr lang="en-US" sz="2000" dirty="0" smtClean="0"/>
              <a:t> in auditing </a:t>
            </a:r>
            <a:br>
              <a:rPr lang="en-US" sz="2000" dirty="0" smtClean="0"/>
            </a:br>
            <a:endParaRPr lang="en-US" sz="2000" spc="10" baseline="0" dirty="0" smtClean="0"/>
          </a:p>
        </p:txBody>
      </p:sp>
      <p:pic>
        <p:nvPicPr>
          <p:cNvPr id="58" name="Bild 57"/>
          <p:cNvPicPr>
            <a:picLocks noChangeAspect="1"/>
          </p:cNvPicPr>
          <p:nvPr/>
        </p:nvPicPr>
        <p:blipFill rotWithShape="1">
          <a:blip r:embed="rId4"/>
          <a:srcRect l="14945" r="13139"/>
          <a:stretch/>
        </p:blipFill>
        <p:spPr>
          <a:xfrm>
            <a:off x="3769737" y="5638158"/>
            <a:ext cx="656550" cy="912948"/>
          </a:xfrm>
          <a:prstGeom prst="rect">
            <a:avLst/>
          </a:prstGeom>
        </p:spPr>
      </p:pic>
      <p:pic>
        <p:nvPicPr>
          <p:cNvPr id="63" name="Bild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3" y="5707970"/>
            <a:ext cx="843136" cy="8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lh4.googleusercontent.com/Q78CSfnrNttLyE-OIsf8koC4hZa4IGfI6RofcodXZQazAn2TnrAr0dxB8XMEyJXplQbVuYSx0mwFwhr_S197U-5IIcmHaD-7Yc7vH_bC7l7nUZE0MUmhNyJAaIYk_cDbKKyIjijc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97180"/>
            <a:ext cx="11915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How it is done...</a:t>
            </a:r>
            <a:endParaRPr lang="en-US" spc="10" baseline="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sp>
        <p:nvSpPr>
          <p:cNvPr id="3" name="Rechteck 2"/>
          <p:cNvSpPr/>
          <p:nvPr/>
        </p:nvSpPr>
        <p:spPr>
          <a:xfrm>
            <a:off x="443657" y="1028700"/>
            <a:ext cx="2730290" cy="211453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b="1" dirty="0" smtClean="0"/>
              <a:t>Data </a:t>
            </a:r>
            <a:r>
              <a:rPr lang="en-US" b="1" dirty="0" smtClean="0"/>
              <a:t>processing</a:t>
            </a:r>
          </a:p>
        </p:txBody>
      </p:sp>
      <p:sp>
        <p:nvSpPr>
          <p:cNvPr id="8" name="Oval 7"/>
          <p:cNvSpPr/>
          <p:nvPr/>
        </p:nvSpPr>
        <p:spPr>
          <a:xfrm>
            <a:off x="5364275" y="1648485"/>
            <a:ext cx="655025" cy="65502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6722020" y="1561494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768528" y="2424337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cxnSp>
        <p:nvCxnSpPr>
          <p:cNvPr id="12" name="Gerade Verbindung mit Pfeil 11"/>
          <p:cNvCxnSpPr>
            <a:stCxn id="8" idx="6"/>
            <a:endCxn id="10" idx="1"/>
          </p:cNvCxnSpPr>
          <p:nvPr/>
        </p:nvCxnSpPr>
        <p:spPr>
          <a:xfrm flipV="1">
            <a:off x="6019300" y="1753906"/>
            <a:ext cx="702720" cy="22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657" y="3401814"/>
            <a:ext cx="2730290" cy="28825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Data </a:t>
            </a:r>
          </a:p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retrieval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968932" y="1436805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smtClean="0"/>
              <a:t>Upload data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970861" y="170280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7567147" y="1531814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7567147" y="1700042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142601" y="2424337"/>
            <a:ext cx="1058435" cy="418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smtClean="0"/>
              <a:t>Node</a:t>
            </a:r>
            <a:endParaRPr lang="de-DE" sz="1800" b="1" spc="10" baseline="0" dirty="0" smtClean="0"/>
          </a:p>
        </p:txBody>
      </p:sp>
      <p:sp>
        <p:nvSpPr>
          <p:cNvPr id="39" name="Textfeld 38"/>
          <p:cNvSpPr txBox="1"/>
          <p:nvPr/>
        </p:nvSpPr>
        <p:spPr>
          <a:xfrm rot="1198737">
            <a:off x="6480872" y="2105058"/>
            <a:ext cx="1063421" cy="273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8" name="Gerade Verbindung mit Pfeil 27"/>
          <p:cNvCxnSpPr>
            <a:stCxn id="8" idx="6"/>
            <a:endCxn id="22" idx="1"/>
          </p:cNvCxnSpPr>
          <p:nvPr/>
        </p:nvCxnSpPr>
        <p:spPr>
          <a:xfrm>
            <a:off x="6019300" y="1975998"/>
            <a:ext cx="1749228" cy="6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9634455" y="2307558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3" name="Textfeld 42"/>
          <p:cNvSpPr txBox="1"/>
          <p:nvPr/>
        </p:nvSpPr>
        <p:spPr>
          <a:xfrm>
            <a:off x="9636384" y="2573559"/>
            <a:ext cx="2760482" cy="289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 Transaction</a:t>
            </a:r>
            <a:endParaRPr lang="de-DE" sz="1200" b="1" spc="10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9232488" y="2405331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9232488" y="2573559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4295012" y="1821058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4295012" y="2151613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3926827" y="1566609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de-DE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926827" y="2195224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dirty="0" smtClean="0"/>
              <a:t>Initial </a:t>
            </a:r>
            <a:r>
              <a:rPr lang="en-US" sz="1200" b="1" spc="10" dirty="0" smtClean="0"/>
              <a:t>d</a:t>
            </a:r>
            <a:r>
              <a:rPr lang="en-US" sz="1200" b="1" spc="10" baseline="0" dirty="0" smtClean="0"/>
              <a:t>ata</a:t>
            </a:r>
          </a:p>
        </p:txBody>
      </p:sp>
      <p:sp>
        <p:nvSpPr>
          <p:cNvPr id="36" name="Geschweifte Klammer links 35"/>
          <p:cNvSpPr/>
          <p:nvPr/>
        </p:nvSpPr>
        <p:spPr>
          <a:xfrm>
            <a:off x="6265361" y="374695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eschweifte Klammer links 60"/>
          <p:cNvSpPr/>
          <p:nvPr/>
        </p:nvSpPr>
        <p:spPr>
          <a:xfrm rot="10800000">
            <a:off x="7866212" y="3746949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4764172" y="391582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40" name="Nach unten gekrümmter Pfeil 39"/>
          <p:cNvSpPr/>
          <p:nvPr/>
        </p:nvSpPr>
        <p:spPr>
          <a:xfrm>
            <a:off x="5886450" y="3406140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6680050" y="377736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678549" y="4011044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678549" y="424053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6678549" y="4470016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6648105" y="569939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646604" y="508091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2" name="Geschweifte Klammer links 71"/>
          <p:cNvSpPr/>
          <p:nvPr/>
        </p:nvSpPr>
        <p:spPr>
          <a:xfrm>
            <a:off x="8518178" y="3742627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Geschweifte Klammer links 72"/>
          <p:cNvSpPr/>
          <p:nvPr/>
        </p:nvSpPr>
        <p:spPr>
          <a:xfrm rot="10800000">
            <a:off x="10119029" y="374262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Nach unten gekrümmter Pfeil 73"/>
          <p:cNvSpPr/>
          <p:nvPr/>
        </p:nvSpPr>
        <p:spPr>
          <a:xfrm>
            <a:off x="8139267" y="3401814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8932867" y="3773041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931366" y="4006718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8931366" y="4236204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78" name="Textfeld 77"/>
          <p:cNvSpPr txBox="1"/>
          <p:nvPr/>
        </p:nvSpPr>
        <p:spPr>
          <a:xfrm>
            <a:off x="8931366" y="446569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9" name="Textfeld 78"/>
          <p:cNvSpPr txBox="1"/>
          <p:nvPr/>
        </p:nvSpPr>
        <p:spPr>
          <a:xfrm>
            <a:off x="6646604" y="605084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80" name="Textfeld 79"/>
          <p:cNvSpPr txBox="1"/>
          <p:nvPr/>
        </p:nvSpPr>
        <p:spPr>
          <a:xfrm>
            <a:off x="9026152" y="569939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9024651" y="508091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9024651" y="605084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1" name="Pfeil nach unten 40"/>
          <p:cNvSpPr/>
          <p:nvPr/>
        </p:nvSpPr>
        <p:spPr>
          <a:xfrm>
            <a:off x="7000875" y="5495596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83" name="Pfeil nach unten 82"/>
          <p:cNvSpPr/>
          <p:nvPr/>
        </p:nvSpPr>
        <p:spPr>
          <a:xfrm>
            <a:off x="9394271" y="5489514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3" name="Textfeld 52"/>
          <p:cNvSpPr txBox="1"/>
          <p:nvPr/>
        </p:nvSpPr>
        <p:spPr>
          <a:xfrm>
            <a:off x="3198963" y="5333634"/>
            <a:ext cx="1482044" cy="383595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pic>
        <p:nvPicPr>
          <p:cNvPr id="54" name="Bild 53"/>
          <p:cNvPicPr>
            <a:picLocks noChangeAspect="1"/>
          </p:cNvPicPr>
          <p:nvPr/>
        </p:nvPicPr>
        <p:blipFill rotWithShape="1">
          <a:blip r:embed="rId3"/>
          <a:srcRect l="14945" r="13139"/>
          <a:stretch/>
        </p:blipFill>
        <p:spPr>
          <a:xfrm>
            <a:off x="3734386" y="5619841"/>
            <a:ext cx="519020" cy="721709"/>
          </a:xfrm>
          <a:prstGeom prst="rect">
            <a:avLst/>
          </a:prstGeom>
        </p:spPr>
      </p:pic>
      <p:sp>
        <p:nvSpPr>
          <p:cNvPr id="56" name="Textfeld 55"/>
          <p:cNvSpPr txBox="1"/>
          <p:nvPr/>
        </p:nvSpPr>
        <p:spPr>
          <a:xfrm>
            <a:off x="3192731" y="3843494"/>
            <a:ext cx="1154227" cy="298747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pic>
        <p:nvPicPr>
          <p:cNvPr id="57" name="Bild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162" y="4206229"/>
            <a:ext cx="666521" cy="6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9" grpId="0"/>
      <p:bldP spid="33" grpId="0"/>
      <p:bldP spid="39" grpId="0"/>
      <p:bldP spid="42" grpId="0"/>
      <p:bldP spid="43" grpId="0"/>
      <p:bldP spid="36" grpId="0" animBg="1"/>
      <p:bldP spid="61" grpId="0" animBg="1"/>
      <p:bldP spid="62" grpId="0"/>
      <p:bldP spid="40" grpId="0" animBg="1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41" grpId="0" animBg="1"/>
      <p:bldP spid="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lh4.googleusercontent.com/Q78CSfnrNttLyE-OIsf8koC4hZa4IGfI6RofcodXZQazAn2TnrAr0dxB8XMEyJXplQbVuYSx0mwFwhr_S197U-5IIcmHaD-7Yc7vH_bC7l7nUZE0MUmhNyJAaIYk_cDbKKyIjijc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97180"/>
            <a:ext cx="11915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grpSp>
        <p:nvGrpSpPr>
          <p:cNvPr id="7" name="Gruppieren 3"/>
          <p:cNvGrpSpPr>
            <a:grpSpLocks noChangeAspect="1"/>
          </p:cNvGrpSpPr>
          <p:nvPr/>
        </p:nvGrpSpPr>
        <p:grpSpPr>
          <a:xfrm rot="2762091">
            <a:off x="3381278" y="874063"/>
            <a:ext cx="3495276" cy="5578829"/>
            <a:chOff x="-2050057" y="2209483"/>
            <a:chExt cx="1224000" cy="1953633"/>
          </a:xfrm>
        </p:grpSpPr>
        <p:sp>
          <p:nvSpPr>
            <p:cNvPr id="8" name="Freihandform 7"/>
            <p:cNvSpPr/>
            <p:nvPr/>
          </p:nvSpPr>
          <p:spPr>
            <a:xfrm>
              <a:off x="-2050057" y="2209483"/>
              <a:ext cx="1224000" cy="1224000"/>
            </a:xfrm>
            <a:custGeom>
              <a:avLst/>
              <a:gdLst>
                <a:gd name="connsiteX0" fmla="*/ 612000 w 1224000"/>
                <a:gd name="connsiteY0" fmla="*/ 72000 h 1224000"/>
                <a:gd name="connsiteX1" fmla="*/ 71940 w 1224000"/>
                <a:gd name="connsiteY1" fmla="*/ 612000 h 1224000"/>
                <a:gd name="connsiteX2" fmla="*/ 612000 w 1224000"/>
                <a:gd name="connsiteY2" fmla="*/ 1152000 h 1224000"/>
                <a:gd name="connsiteX3" fmla="*/ 1152060 w 1224000"/>
                <a:gd name="connsiteY3" fmla="*/ 612000 h 1224000"/>
                <a:gd name="connsiteX4" fmla="*/ 612000 w 1224000"/>
                <a:gd name="connsiteY4" fmla="*/ 72000 h 1224000"/>
                <a:gd name="connsiteX5" fmla="*/ 612000 w 1224000"/>
                <a:gd name="connsiteY5" fmla="*/ 0 h 1224000"/>
                <a:gd name="connsiteX6" fmla="*/ 1224000 w 1224000"/>
                <a:gd name="connsiteY6" fmla="*/ 612000 h 1224000"/>
                <a:gd name="connsiteX7" fmla="*/ 612000 w 1224000"/>
                <a:gd name="connsiteY7" fmla="*/ 1224000 h 1224000"/>
                <a:gd name="connsiteX8" fmla="*/ 0 w 1224000"/>
                <a:gd name="connsiteY8" fmla="*/ 612000 h 1224000"/>
                <a:gd name="connsiteX9" fmla="*/ 612000 w 1224000"/>
                <a:gd name="connsiteY9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4000" h="1224000">
                  <a:moveTo>
                    <a:pt x="612000" y="72000"/>
                  </a:moveTo>
                  <a:cubicBezTo>
                    <a:pt x="313733" y="72000"/>
                    <a:pt x="71940" y="313766"/>
                    <a:pt x="71940" y="612000"/>
                  </a:cubicBezTo>
                  <a:cubicBezTo>
                    <a:pt x="71940" y="910234"/>
                    <a:pt x="313733" y="1152000"/>
                    <a:pt x="612000" y="1152000"/>
                  </a:cubicBezTo>
                  <a:cubicBezTo>
                    <a:pt x="910267" y="1152000"/>
                    <a:pt x="1152060" y="910234"/>
                    <a:pt x="1152060" y="612000"/>
                  </a:cubicBezTo>
                  <a:cubicBezTo>
                    <a:pt x="1152060" y="313766"/>
                    <a:pt x="910267" y="72000"/>
                    <a:pt x="612000" y="72000"/>
                  </a:cubicBezTo>
                  <a:close/>
                  <a:moveTo>
                    <a:pt x="612000" y="0"/>
                  </a:moveTo>
                  <a:cubicBezTo>
                    <a:pt x="949998" y="0"/>
                    <a:pt x="1224000" y="274002"/>
                    <a:pt x="1224000" y="612000"/>
                  </a:cubicBezTo>
                  <a:cubicBezTo>
                    <a:pt x="1224000" y="949998"/>
                    <a:pt x="949998" y="1224000"/>
                    <a:pt x="612000" y="1224000"/>
                  </a:cubicBezTo>
                  <a:cubicBezTo>
                    <a:pt x="274002" y="1224000"/>
                    <a:pt x="0" y="949998"/>
                    <a:pt x="0" y="612000"/>
                  </a:cubicBezTo>
                  <a:cubicBezTo>
                    <a:pt x="0" y="274002"/>
                    <a:pt x="274002" y="0"/>
                    <a:pt x="61200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-1546069" y="3368371"/>
              <a:ext cx="213413" cy="79474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Bogen 9"/>
            <p:cNvSpPr/>
            <p:nvPr/>
          </p:nvSpPr>
          <p:spPr>
            <a:xfrm rot="19865607">
              <a:off x="-1842348" y="2384074"/>
              <a:ext cx="864096" cy="791986"/>
            </a:xfrm>
            <a:prstGeom prst="arc">
              <a:avLst/>
            </a:prstGeom>
            <a:noFill/>
            <a:ln>
              <a:solidFill>
                <a:srgbClr val="9C9E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4600147" y="1396267"/>
            <a:ext cx="2386989" cy="2743666"/>
            <a:chOff x="4091093" y="719665"/>
            <a:chExt cx="4714239" cy="541866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1" name="Freihandform 10"/>
            <p:cNvSpPr/>
            <p:nvPr/>
          </p:nvSpPr>
          <p:spPr>
            <a:xfrm>
              <a:off x="5825066" y="3158066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776" tIns="752723" rIns="653776" bIns="80484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4300" kern="1200"/>
            </a:p>
          </p:txBody>
        </p:sp>
        <p:sp>
          <p:nvSpPr>
            <p:cNvPr id="12" name="Freihandform 11"/>
            <p:cNvSpPr/>
            <p:nvPr/>
          </p:nvSpPr>
          <p:spPr>
            <a:xfrm>
              <a:off x="4091093" y="2453639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8686" tIns="581984" rIns="578686" bIns="581984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2600" kern="1200"/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5066452" y="719665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1257" tIns="741257" rIns="741258" bIns="741258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2900" kern="1200" dirty="0"/>
            </a:p>
          </p:txBody>
        </p:sp>
      </p:grpSp>
      <p:sp>
        <p:nvSpPr>
          <p:cNvPr id="17" name="Textfeld 16"/>
          <p:cNvSpPr txBox="1"/>
          <p:nvPr/>
        </p:nvSpPr>
        <p:spPr>
          <a:xfrm>
            <a:off x="4506819" y="592401"/>
            <a:ext cx="2905363" cy="8038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2800" b="1" i="1" spc="10" baseline="0" dirty="0" smtClean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445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https://lh4.googleusercontent.com/Q78CSfnrNttLyE-OIsf8koC4hZa4IGfI6RofcodXZQazAn2TnrAr0dxB8XMEyJXplQbVuYSx0mwFwhr_S197U-5IIcmHaD-7Yc7vH_bC7l7nUZE0MUmhNyJAaIYk_cDbKKyIjijc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97180"/>
            <a:ext cx="11915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Perspectives</a:t>
            </a:r>
            <a:endParaRPr lang="en-US" spc="10" baseline="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12385436" y="33556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sp>
        <p:nvSpPr>
          <p:cNvPr id="2" name="Textfeld 1"/>
          <p:cNvSpPr txBox="1"/>
          <p:nvPr/>
        </p:nvSpPr>
        <p:spPr>
          <a:xfrm>
            <a:off x="847023" y="1259174"/>
            <a:ext cx="10068025" cy="4361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Moving towards a </a:t>
            </a:r>
            <a:r>
              <a:rPr lang="en-US" sz="2000" b="1" dirty="0" smtClean="0"/>
              <a:t>decentralized database</a:t>
            </a:r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Enforcing data consistency</a:t>
            </a:r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Enabling organizational transparency</a:t>
            </a:r>
            <a:br>
              <a:rPr lang="en-US" sz="2000" dirty="0" smtClean="0"/>
            </a:br>
            <a:endParaRPr lang="en-US" sz="2000" dirty="0" smtClean="0"/>
          </a:p>
          <a:p>
            <a:pPr marL="171450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Adding </a:t>
            </a:r>
            <a:r>
              <a:rPr lang="en-US" sz="2000" b="1" dirty="0" smtClean="0"/>
              <a:t>smart contract functionalities</a:t>
            </a:r>
            <a:endParaRPr lang="en-US" sz="2000" dirty="0" smtClean="0"/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Automated integration of ERP systems in auditing</a:t>
            </a:r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Decreasing fixed costs</a:t>
            </a:r>
            <a:br>
              <a:rPr lang="en-US" sz="2000" dirty="0" smtClean="0"/>
            </a:br>
            <a:endParaRPr lang="en-US" sz="2000" dirty="0" smtClean="0"/>
          </a:p>
          <a:p>
            <a:pPr marL="171450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Developing </a:t>
            </a:r>
            <a:r>
              <a:rPr lang="en-US" sz="2000" b="1" dirty="0" smtClean="0"/>
              <a:t>new business models</a:t>
            </a:r>
            <a:endParaRPr lang="en-US" sz="2000" dirty="0" smtClean="0"/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Building platform ecosystems</a:t>
            </a:r>
          </a:p>
          <a:p>
            <a:pPr marL="781035" lvl="1" indent="-171450">
              <a:spcBef>
                <a:spcPts val="6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/>
              <a:t>Driving new business standards</a:t>
            </a:r>
            <a:endParaRPr lang="en-US" sz="20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67" y="1113449"/>
            <a:ext cx="1284116" cy="11970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605" y="3101698"/>
            <a:ext cx="800100" cy="7112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0604" y="4530828"/>
            <a:ext cx="1050179" cy="1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b="0" smtClean="0"/>
              <a:t>|</a:t>
            </a:r>
            <a:r>
              <a:rPr lang="en-GB" smtClean="0"/>
              <a:t> </a:t>
            </a:r>
            <a:fld id="{161BE2EA-AEDB-4948-88E1-594E5C4BF48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Rechteck 7"/>
          <p:cNvSpPr/>
          <p:nvPr/>
        </p:nvSpPr>
        <p:spPr>
          <a:xfrm>
            <a:off x="235527" y="272242"/>
            <a:ext cx="11637818" cy="63730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1500" b="1" dirty="0" err="1" smtClean="0"/>
              <a:t>Thank</a:t>
            </a:r>
            <a:r>
              <a:rPr lang="de-DE" sz="11500" b="1" dirty="0" smtClean="0"/>
              <a:t> </a:t>
            </a:r>
            <a:r>
              <a:rPr lang="de-DE" sz="11500" b="1" dirty="0" err="1" smtClean="0"/>
              <a:t>you</a:t>
            </a:r>
            <a:endParaRPr lang="de-DE" sz="11500" b="1" dirty="0" smtClean="0"/>
          </a:p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sz="1400" b="1" dirty="0" smtClean="0"/>
          </a:p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sz="1400" b="1" dirty="0"/>
          </a:p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400" b="1" dirty="0" smtClean="0"/>
              <a:t>Stefan Seebacher </a:t>
            </a:r>
            <a:r>
              <a:rPr lang="mr-IN" sz="1400" b="1" dirty="0" smtClean="0"/>
              <a:t>–</a:t>
            </a:r>
            <a:r>
              <a:rPr lang="de-DE" sz="1400" b="1" dirty="0" smtClean="0"/>
              <a:t> Eric Holst</a:t>
            </a:r>
          </a:p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400" b="1" dirty="0"/>
              <a:t>Visa </a:t>
            </a:r>
            <a:r>
              <a:rPr lang="de-DE" sz="1400" b="1" dirty="0" err="1" smtClean="0"/>
              <a:t>Vallivaara</a:t>
            </a:r>
            <a:r>
              <a:rPr lang="de-DE" sz="1400" b="1" dirty="0" smtClean="0"/>
              <a:t> </a:t>
            </a:r>
            <a:r>
              <a:rPr lang="mr-IN" sz="1400" b="1" dirty="0" smtClean="0"/>
              <a:t>–</a:t>
            </a:r>
            <a:r>
              <a:rPr lang="de-DE" sz="1400" b="1" dirty="0" smtClean="0"/>
              <a:t> Lorenzo Setale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4263390" y="501777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en-US" sz="1200" spc="10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59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pc="10" dirty="0" smtClean="0"/>
              <a:t>Combining blockchain technology with a decentralized and immutable data storage yields a high level of data consistency and traceability</a:t>
            </a:r>
            <a:endParaRPr lang="en-US" spc="10" baseline="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  <p:sp>
        <p:nvSpPr>
          <p:cNvPr id="3" name="Rechteck 2"/>
          <p:cNvSpPr/>
          <p:nvPr/>
        </p:nvSpPr>
        <p:spPr>
          <a:xfrm>
            <a:off x="443657" y="1451610"/>
            <a:ext cx="2730290" cy="211453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b="1" dirty="0" smtClean="0"/>
              <a:t>Data </a:t>
            </a:r>
            <a:r>
              <a:rPr lang="en-US" b="1" dirty="0" smtClean="0"/>
              <a:t>processing</a:t>
            </a:r>
          </a:p>
        </p:txBody>
      </p:sp>
      <p:sp>
        <p:nvSpPr>
          <p:cNvPr id="8" name="Oval 7"/>
          <p:cNvSpPr/>
          <p:nvPr/>
        </p:nvSpPr>
        <p:spPr>
          <a:xfrm>
            <a:off x="5364275" y="2071395"/>
            <a:ext cx="655025" cy="65502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6722020" y="1984404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768528" y="2847247"/>
            <a:ext cx="1486791" cy="384824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cxnSp>
        <p:nvCxnSpPr>
          <p:cNvPr id="12" name="Gerade Verbindung mit Pfeil 11"/>
          <p:cNvCxnSpPr>
            <a:stCxn id="8" idx="6"/>
            <a:endCxn id="10" idx="1"/>
          </p:cNvCxnSpPr>
          <p:nvPr/>
        </p:nvCxnSpPr>
        <p:spPr>
          <a:xfrm flipV="1">
            <a:off x="6019300" y="2176816"/>
            <a:ext cx="702720" cy="22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657" y="3733284"/>
            <a:ext cx="2730290" cy="28825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Data </a:t>
            </a:r>
          </a:p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b="1" dirty="0" smtClean="0"/>
              <a:t>retrieval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968932" y="1859715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smtClean="0"/>
              <a:t>Upload data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970861" y="212571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7567147" y="1954724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7567147" y="2122952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5142601" y="2847247"/>
            <a:ext cx="1058435" cy="418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smtClean="0"/>
              <a:t>Node</a:t>
            </a:r>
            <a:endParaRPr lang="de-DE" sz="1800" b="1" spc="10" baseline="0" dirty="0" smtClean="0"/>
          </a:p>
        </p:txBody>
      </p:sp>
      <p:sp>
        <p:nvSpPr>
          <p:cNvPr id="39" name="Textfeld 38"/>
          <p:cNvSpPr txBox="1"/>
          <p:nvPr/>
        </p:nvSpPr>
        <p:spPr>
          <a:xfrm rot="1198737">
            <a:off x="6480872" y="2527968"/>
            <a:ext cx="1063421" cy="273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8" name="Gerade Verbindung mit Pfeil 27"/>
          <p:cNvCxnSpPr>
            <a:stCxn id="8" idx="6"/>
            <a:endCxn id="22" idx="1"/>
          </p:cNvCxnSpPr>
          <p:nvPr/>
        </p:nvCxnSpPr>
        <p:spPr>
          <a:xfrm>
            <a:off x="6019300" y="2398908"/>
            <a:ext cx="1749228" cy="6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9634455" y="2730468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3" name="Textfeld 42"/>
          <p:cNvSpPr txBox="1"/>
          <p:nvPr/>
        </p:nvSpPr>
        <p:spPr>
          <a:xfrm>
            <a:off x="9636384" y="2996469"/>
            <a:ext cx="2760482" cy="289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 Transaction</a:t>
            </a:r>
            <a:endParaRPr lang="de-DE" sz="1200" b="1" spc="10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9232488" y="2828241"/>
            <a:ext cx="334440" cy="1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9232488" y="2996469"/>
            <a:ext cx="332510" cy="1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4295012" y="2243968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4295012" y="2574523"/>
            <a:ext cx="83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3926827" y="1989519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(H</a:t>
            </a:r>
            <a:r>
              <a:rPr lang="de-DE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926827" y="2618134"/>
            <a:ext cx="1185223" cy="279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dirty="0" smtClean="0"/>
              <a:t>Initial </a:t>
            </a:r>
            <a:r>
              <a:rPr lang="en-US" sz="1200" b="1" spc="10" dirty="0" smtClean="0"/>
              <a:t>d</a:t>
            </a:r>
            <a:r>
              <a:rPr lang="en-US" sz="1200" b="1" spc="10" baseline="0" dirty="0" smtClean="0"/>
              <a:t>ata</a:t>
            </a:r>
          </a:p>
        </p:txBody>
      </p:sp>
      <p:sp>
        <p:nvSpPr>
          <p:cNvPr id="36" name="Geschweifte Klammer links 35"/>
          <p:cNvSpPr/>
          <p:nvPr/>
        </p:nvSpPr>
        <p:spPr>
          <a:xfrm>
            <a:off x="6265361" y="407842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eschweifte Klammer links 60"/>
          <p:cNvSpPr/>
          <p:nvPr/>
        </p:nvSpPr>
        <p:spPr>
          <a:xfrm rot="10800000">
            <a:off x="7866212" y="4078419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4764172" y="4247296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40" name="Nach unten gekrümmter Pfeil 39"/>
          <p:cNvSpPr/>
          <p:nvPr/>
        </p:nvSpPr>
        <p:spPr>
          <a:xfrm>
            <a:off x="5886450" y="3737610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6680050" y="410883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678549" y="4342514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6678549" y="457200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69" name="Textfeld 68"/>
          <p:cNvSpPr txBox="1"/>
          <p:nvPr/>
        </p:nvSpPr>
        <p:spPr>
          <a:xfrm>
            <a:off x="6678549" y="4801486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6648105" y="603086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Final-1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646604" y="541238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2" name="Geschweifte Klammer links 71"/>
          <p:cNvSpPr/>
          <p:nvPr/>
        </p:nvSpPr>
        <p:spPr>
          <a:xfrm>
            <a:off x="8518178" y="4074097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Geschweifte Klammer links 72"/>
          <p:cNvSpPr/>
          <p:nvPr/>
        </p:nvSpPr>
        <p:spPr>
          <a:xfrm rot="10800000">
            <a:off x="10119029" y="4074093"/>
            <a:ext cx="279506" cy="95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Nach unten gekrümmter Pfeil 73"/>
          <p:cNvSpPr/>
          <p:nvPr/>
        </p:nvSpPr>
        <p:spPr>
          <a:xfrm>
            <a:off x="8139267" y="3733284"/>
            <a:ext cx="1223010" cy="340810"/>
          </a:xfrm>
          <a:prstGeom prst="curved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8932867" y="4104511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931366" y="4338188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8931366" y="4567674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File.xls</a:t>
            </a:r>
            <a:endParaRPr lang="en-US" sz="1200" spc="10" baseline="0" dirty="0" smtClean="0"/>
          </a:p>
        </p:txBody>
      </p:sp>
      <p:sp>
        <p:nvSpPr>
          <p:cNvPr id="78" name="Textfeld 77"/>
          <p:cNvSpPr txBox="1"/>
          <p:nvPr/>
        </p:nvSpPr>
        <p:spPr>
          <a:xfrm>
            <a:off x="8931366" y="4797160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baseline="0" dirty="0" err="1" smtClean="0"/>
              <a:t>File.pdf</a:t>
            </a:r>
            <a:r>
              <a:rPr lang="en-US" sz="1200" spc="10" dirty="0" smtClean="0"/>
              <a:t> ...</a:t>
            </a:r>
            <a:endParaRPr lang="en-US" sz="1200" spc="10" baseline="0" dirty="0" smtClean="0"/>
          </a:p>
        </p:txBody>
      </p:sp>
      <p:sp>
        <p:nvSpPr>
          <p:cNvPr id="79" name="Textfeld 78"/>
          <p:cNvSpPr txBox="1"/>
          <p:nvPr/>
        </p:nvSpPr>
        <p:spPr>
          <a:xfrm>
            <a:off x="6646604" y="638231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80" name="Textfeld 79"/>
          <p:cNvSpPr txBox="1"/>
          <p:nvPr/>
        </p:nvSpPr>
        <p:spPr>
          <a:xfrm>
            <a:off x="9026152" y="6030867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smtClean="0"/>
              <a:t>Transaction:</a:t>
            </a:r>
            <a:br>
              <a:rPr lang="de-DE" sz="1200" b="1" spc="10" baseline="0" dirty="0" smtClean="0"/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Final-2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9024651" y="5412380"/>
            <a:ext cx="1219607" cy="315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200" b="1" spc="10" baseline="0" dirty="0" err="1" smtClean="0"/>
              <a:t>Address</a:t>
            </a:r>
            <a:r>
              <a:rPr lang="de-DE" sz="1200" b="1" spc="10" baseline="0" dirty="0" smtClean="0"/>
              <a:t>:</a:t>
            </a:r>
            <a: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de-DE" sz="1200" b="1" spc="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 (</a:t>
            </a:r>
            <a:r>
              <a:rPr lang="en-US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1200" b="1" spc="1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Mom</a:t>
            </a:r>
            <a:r>
              <a:rPr lang="de-DE" sz="1200" b="1" spc="1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9024651" y="6382313"/>
            <a:ext cx="1474068" cy="233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spc="10" dirty="0" smtClean="0"/>
              <a:t>Timestamp</a:t>
            </a:r>
            <a:endParaRPr lang="en-US" sz="1200" spc="10" baseline="0" dirty="0" smtClean="0"/>
          </a:p>
        </p:txBody>
      </p:sp>
      <p:sp>
        <p:nvSpPr>
          <p:cNvPr id="41" name="Pfeil nach unten 40"/>
          <p:cNvSpPr/>
          <p:nvPr/>
        </p:nvSpPr>
        <p:spPr>
          <a:xfrm>
            <a:off x="7000875" y="5827066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83" name="Pfeil nach unten 82"/>
          <p:cNvSpPr/>
          <p:nvPr/>
        </p:nvSpPr>
        <p:spPr>
          <a:xfrm>
            <a:off x="9394271" y="5820984"/>
            <a:ext cx="217170" cy="2091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3" name="Textfeld 52"/>
          <p:cNvSpPr txBox="1"/>
          <p:nvPr/>
        </p:nvSpPr>
        <p:spPr>
          <a:xfrm>
            <a:off x="3198963" y="5665104"/>
            <a:ext cx="1482044" cy="383595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Ethereum</a:t>
            </a:r>
          </a:p>
        </p:txBody>
      </p:sp>
      <p:pic>
        <p:nvPicPr>
          <p:cNvPr id="54" name="Bild 53"/>
          <p:cNvPicPr>
            <a:picLocks noChangeAspect="1"/>
          </p:cNvPicPr>
          <p:nvPr/>
        </p:nvPicPr>
        <p:blipFill rotWithShape="1">
          <a:blip r:embed="rId2"/>
          <a:srcRect l="14945" r="13139"/>
          <a:stretch/>
        </p:blipFill>
        <p:spPr>
          <a:xfrm>
            <a:off x="3734386" y="5894161"/>
            <a:ext cx="519020" cy="721709"/>
          </a:xfrm>
          <a:prstGeom prst="rect">
            <a:avLst/>
          </a:prstGeom>
        </p:spPr>
      </p:pic>
      <p:sp>
        <p:nvSpPr>
          <p:cNvPr id="56" name="Textfeld 55"/>
          <p:cNvSpPr txBox="1"/>
          <p:nvPr/>
        </p:nvSpPr>
        <p:spPr>
          <a:xfrm>
            <a:off x="3192731" y="4174964"/>
            <a:ext cx="1154227" cy="298747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de-DE" sz="1800" b="1" spc="10" baseline="0" dirty="0" smtClean="0"/>
              <a:t>IPFS</a:t>
            </a:r>
          </a:p>
        </p:txBody>
      </p:sp>
      <p:pic>
        <p:nvPicPr>
          <p:cNvPr id="57" name="Bild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62" y="4537699"/>
            <a:ext cx="666521" cy="6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9" grpId="0"/>
      <p:bldP spid="33" grpId="0"/>
      <p:bldP spid="39" grpId="0"/>
      <p:bldP spid="42" grpId="0"/>
      <p:bldP spid="43" grpId="0"/>
      <p:bldP spid="36" grpId="0" animBg="1"/>
      <p:bldP spid="61" grpId="0" animBg="1"/>
      <p:bldP spid="62" grpId="0"/>
      <p:bldP spid="40" grpId="0" animBg="1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41" grpId="0" animBg="1"/>
      <p:bldP spid="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2921498" y="2905862"/>
            <a:ext cx="288000" cy="288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5492324" y="2903957"/>
            <a:ext cx="288000" cy="288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919150" y="2903957"/>
            <a:ext cx="288000" cy="288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0345976" y="2903957"/>
            <a:ext cx="288000" cy="288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322295" y="419725"/>
            <a:ext cx="11564905" cy="839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b="1" spc="10" dirty="0"/>
              <a:t>E</a:t>
            </a:r>
            <a:r>
              <a:rPr lang="en-US" b="1" spc="10" dirty="0" smtClean="0"/>
              <a:t>nd-to-end audit trail</a:t>
            </a:r>
            <a:r>
              <a:rPr lang="en-US" spc="10" dirty="0" smtClean="0"/>
              <a:t>: </a:t>
            </a:r>
            <a:r>
              <a:rPr lang="en-US" spc="10" dirty="0"/>
              <a:t>D</a:t>
            </a:r>
            <a:r>
              <a:rPr lang="en-US" spc="10" dirty="0" smtClean="0"/>
              <a:t>ata processing steps have to be recorded and securely saved as well as data needs to be accessible for relevant parties   </a:t>
            </a:r>
            <a:endParaRPr lang="en-US" spc="10" baseline="0" dirty="0" smtClean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736086"/>
              </p:ext>
            </p:extLst>
          </p:nvPr>
        </p:nvGraphicFramePr>
        <p:xfrm>
          <a:off x="322295" y="1324061"/>
          <a:ext cx="11340056" cy="173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436"/>
                <a:gridCol w="2432155"/>
                <a:gridCol w="2432155"/>
                <a:gridCol w="2432155"/>
                <a:gridCol w="2432155"/>
              </a:tblGrid>
              <a:tr h="576000">
                <a:tc>
                  <a:txBody>
                    <a:bodyPr/>
                    <a:lstStyle/>
                    <a:p>
                      <a:r>
                        <a:rPr lang="en-US" sz="1600" b="1" i="1" noProof="0" dirty="0" smtClean="0">
                          <a:solidFill>
                            <a:schemeClr val="tx1"/>
                          </a:solidFill>
                        </a:rPr>
                        <a:t>Option</a:t>
                      </a:r>
                      <a:endParaRPr lang="en-US" sz="1600" b="1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noProof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US" sz="1600" b="1" baseline="0" noProof="0" dirty="0" smtClean="0">
                          <a:solidFill>
                            <a:schemeClr val="bg1"/>
                          </a:solidFill>
                        </a:rPr>
                        <a:t> verification</a:t>
                      </a:r>
                      <a:endParaRPr lang="en-US" sz="16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Blockchain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Blockchain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Blockchain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Blockchain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US" sz="1600" b="1" baseline="0" noProof="0" dirty="0" smtClean="0">
                          <a:solidFill>
                            <a:schemeClr val="bg1"/>
                          </a:solidFill>
                        </a:rPr>
                        <a:t> storage</a:t>
                      </a:r>
                      <a:endParaRPr lang="en-US" sz="16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Blockchain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Centralized</a:t>
                      </a:r>
                      <a:r>
                        <a:rPr lang="en-US" sz="1600" b="0" baseline="0" noProof="0" dirty="0" smtClean="0">
                          <a:solidFill>
                            <a:schemeClr val="tx1"/>
                          </a:solidFill>
                        </a:rPr>
                        <a:t> storage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Decentralized storage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tx1"/>
                          </a:solidFill>
                        </a:rPr>
                        <a:t>Decentralized &amp; immutable storage</a:t>
                      </a:r>
                      <a:endParaRPr lang="en-US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322295" y="3697112"/>
            <a:ext cx="2743203" cy="23044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Secure solution</a:t>
            </a:r>
          </a:p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Low throughput</a:t>
            </a:r>
          </a:p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Expensive storage</a:t>
            </a:r>
          </a:p>
        </p:txBody>
      </p:sp>
      <p:sp>
        <p:nvSpPr>
          <p:cNvPr id="52" name="Rechteck 51"/>
          <p:cNvSpPr/>
          <p:nvPr/>
        </p:nvSpPr>
        <p:spPr>
          <a:xfrm>
            <a:off x="3187913" y="3697111"/>
            <a:ext cx="2743203" cy="23044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Verification of data is securely stored</a:t>
            </a:r>
          </a:p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Storage as single point of failure</a:t>
            </a:r>
            <a:endParaRPr lang="en-US" sz="1600" dirty="0"/>
          </a:p>
        </p:txBody>
      </p:sp>
      <p:sp>
        <p:nvSpPr>
          <p:cNvPr id="53" name="Rechteck 52"/>
          <p:cNvSpPr/>
          <p:nvPr/>
        </p:nvSpPr>
        <p:spPr>
          <a:xfrm>
            <a:off x="6053531" y="3697110"/>
            <a:ext cx="2743203" cy="23044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Verification of data is securely stored</a:t>
            </a:r>
          </a:p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Data can be manipulated</a:t>
            </a:r>
            <a:endParaRPr lang="en-US" sz="1600" dirty="0"/>
          </a:p>
        </p:txBody>
      </p:sp>
      <p:sp>
        <p:nvSpPr>
          <p:cNvPr id="54" name="Rechteck 53"/>
          <p:cNvSpPr/>
          <p:nvPr/>
        </p:nvSpPr>
        <p:spPr>
          <a:xfrm>
            <a:off x="8919148" y="3697110"/>
            <a:ext cx="2743203" cy="23044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Verification of data is securely stored</a:t>
            </a:r>
          </a:p>
          <a:p>
            <a:pPr marL="342900" indent="-342900">
              <a:spcBef>
                <a:spcPts val="6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/>
              <a:t>Secure and immutable data storage</a:t>
            </a:r>
            <a:endParaRPr lang="en-US" sz="1600" dirty="0"/>
          </a:p>
        </p:txBody>
      </p:sp>
      <p:cxnSp>
        <p:nvCxnSpPr>
          <p:cNvPr id="9" name="Gerade Verbindung 8"/>
          <p:cNvCxnSpPr>
            <a:stCxn id="6" idx="0"/>
            <a:endCxn id="7" idx="4"/>
          </p:cNvCxnSpPr>
          <p:nvPr/>
        </p:nvCxnSpPr>
        <p:spPr>
          <a:xfrm flipV="1">
            <a:off x="1693897" y="3193862"/>
            <a:ext cx="1371601" cy="503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52" idx="0"/>
            <a:endCxn id="55" idx="4"/>
          </p:cNvCxnSpPr>
          <p:nvPr/>
        </p:nvCxnSpPr>
        <p:spPr>
          <a:xfrm flipV="1">
            <a:off x="4559515" y="3191957"/>
            <a:ext cx="1076809" cy="505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stCxn id="53" idx="0"/>
            <a:endCxn id="56" idx="4"/>
          </p:cNvCxnSpPr>
          <p:nvPr/>
        </p:nvCxnSpPr>
        <p:spPr>
          <a:xfrm flipV="1">
            <a:off x="7425133" y="3191957"/>
            <a:ext cx="638017" cy="50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>
            <a:stCxn id="54" idx="0"/>
            <a:endCxn id="57" idx="4"/>
          </p:cNvCxnSpPr>
          <p:nvPr/>
        </p:nvCxnSpPr>
        <p:spPr>
          <a:xfrm flipV="1">
            <a:off x="10290750" y="3191957"/>
            <a:ext cx="199226" cy="50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12396866" y="33428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"/>
              </a:spcBef>
              <a:spcAft>
                <a:spcPts val="600"/>
              </a:spcAft>
            </a:pPr>
            <a:endParaRPr lang="de-DE" sz="1200" spc="10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94434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08665407194042"/>
</p:tagLst>
</file>

<file path=ppt/theme/theme1.xml><?xml version="1.0" encoding="utf-8"?>
<a:theme xmlns:a="http://schemas.openxmlformats.org/drawingml/2006/main" name="16_9 Maersk Group PowerPoint Template">
  <a:themeElements>
    <a:clrScheme name="Maersk Group">
      <a:dk1>
        <a:srgbClr val="000000"/>
      </a:dk1>
      <a:lt1>
        <a:srgbClr val="FFFFFF"/>
      </a:lt1>
      <a:dk2>
        <a:srgbClr val="B50030"/>
      </a:dk2>
      <a:lt2>
        <a:srgbClr val="FCB91C"/>
      </a:lt2>
      <a:accent1>
        <a:srgbClr val="42B0D5"/>
      </a:accent1>
      <a:accent2>
        <a:srgbClr val="2F454E"/>
      </a:accent2>
      <a:accent3>
        <a:srgbClr val="FF7507"/>
      </a:accent3>
      <a:accent4>
        <a:srgbClr val="004E6B"/>
      </a:accent4>
      <a:accent5>
        <a:srgbClr val="A6A6A6"/>
      </a:accent5>
      <a:accent6>
        <a:srgbClr val="52C1B8"/>
      </a:accent6>
      <a:hlink>
        <a:srgbClr val="0000FF"/>
      </a:hlink>
      <a:folHlink>
        <a:srgbClr val="800080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spcBef>
            <a:spcPts val="60"/>
          </a:spcBef>
          <a:spcAft>
            <a:spcPts val="600"/>
          </a:spcAft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spcBef>
            <a:spcPts val="60"/>
          </a:spcBef>
          <a:spcAft>
            <a:spcPts val="600"/>
          </a:spcAft>
          <a:defRPr sz="1200" spc="10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ersk Group 16-9.potx" id="{E4519618-EA3F-421B-9446-0CA856A408C6}" vid="{821EEC6D-EC50-4F46-8886-72B86CDB28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6AB3B8BE91EE49B21107E3E162D78F" ma:contentTypeVersion="2" ma:contentTypeDescription="Create a new document." ma:contentTypeScope="" ma:versionID="2c5a7ab3cc711df7be42b390dbd5c6f1">
  <xsd:schema xmlns:xsd="http://www.w3.org/2001/XMLSchema" xmlns:xs="http://www.w3.org/2001/XMLSchema" xmlns:p="http://schemas.microsoft.com/office/2006/metadata/properties" xmlns:ns3="d8f4846c-90df-4789-82b2-04ad1115097f" targetNamespace="http://schemas.microsoft.com/office/2006/metadata/properties" ma:root="true" ma:fieldsID="a013784505a24900b0b1bb6181d48165" ns3:_="">
    <xsd:import namespace="d8f4846c-90df-4789-82b2-04ad111509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f4846c-90df-4789-82b2-04ad111509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FA4043-8E2F-438F-9936-CEF1FD408140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d8f4846c-90df-4789-82b2-04ad1115097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FC24B6-7074-406B-BB60-6361127CEC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f4846c-90df-4789-82b2-04ad111509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425EE8-5FDF-46D8-B245-5A3BEC333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524</Words>
  <Application>Microsoft Macintosh PowerPoint</Application>
  <PresentationFormat>Widescreen</PresentationFormat>
  <Paragraphs>202</Paragraphs>
  <Slides>17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Verdana</vt:lpstr>
      <vt:lpstr>Wingdings</vt:lpstr>
      <vt:lpstr>16_9 Maersk Group PowerPoint Template</vt:lpstr>
      <vt:lpstr>A.P. MOLLER - MAERSK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2014-11-27T09:57:02Z</dcterms:created>
  <dcterms:modified xsi:type="dcterms:W3CDTF">2017-08-21T08:56:30Z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...">
    <vt:lpwstr>www.skabelondesign.com</vt:lpwstr>
  </property>
  <property fmtid="{D5CDD505-2E9C-101B-9397-08002B2CF9AE}" pid="3" name="ContentTypeId">
    <vt:lpwstr>0x010100956AB3B8BE91EE49B21107E3E162D78F</vt:lpwstr>
  </property>
</Properties>
</file>